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
  </p:notesMasterIdLst>
  <p:handoutMasterIdLst>
    <p:handoutMasterId r:id="rId6"/>
  </p:handoutMasterIdLst>
  <p:sldIdLst>
    <p:sldId id="1671" r:id="rId2"/>
    <p:sldId id="1650" r:id="rId3"/>
    <p:sldId id="1667" r:id="rId4"/>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HGPｺﾞｼｯｸE" pitchFamily="50" charset="-128"/>
        <a:cs typeface="+mn-cs"/>
      </a:defRPr>
    </a:lvl1pPr>
    <a:lvl2pPr marL="457200" algn="l" rtl="0" fontAlgn="base">
      <a:spcBef>
        <a:spcPct val="0"/>
      </a:spcBef>
      <a:spcAft>
        <a:spcPct val="0"/>
      </a:spcAft>
      <a:defRPr kumimoji="1" kern="1200">
        <a:solidFill>
          <a:schemeClr val="tx1"/>
        </a:solidFill>
        <a:latin typeface="Arial" charset="0"/>
        <a:ea typeface="HGPｺﾞｼｯｸE" pitchFamily="50" charset="-128"/>
        <a:cs typeface="+mn-cs"/>
      </a:defRPr>
    </a:lvl2pPr>
    <a:lvl3pPr marL="914400" algn="l" rtl="0" fontAlgn="base">
      <a:spcBef>
        <a:spcPct val="0"/>
      </a:spcBef>
      <a:spcAft>
        <a:spcPct val="0"/>
      </a:spcAft>
      <a:defRPr kumimoji="1" kern="1200">
        <a:solidFill>
          <a:schemeClr val="tx1"/>
        </a:solidFill>
        <a:latin typeface="Arial" charset="0"/>
        <a:ea typeface="HGPｺﾞｼｯｸE" pitchFamily="50" charset="-128"/>
        <a:cs typeface="+mn-cs"/>
      </a:defRPr>
    </a:lvl3pPr>
    <a:lvl4pPr marL="1371600" algn="l" rtl="0" fontAlgn="base">
      <a:spcBef>
        <a:spcPct val="0"/>
      </a:spcBef>
      <a:spcAft>
        <a:spcPct val="0"/>
      </a:spcAft>
      <a:defRPr kumimoji="1" kern="1200">
        <a:solidFill>
          <a:schemeClr val="tx1"/>
        </a:solidFill>
        <a:latin typeface="Arial" charset="0"/>
        <a:ea typeface="HGPｺﾞｼｯｸE" pitchFamily="50" charset="-128"/>
        <a:cs typeface="+mn-cs"/>
      </a:defRPr>
    </a:lvl4pPr>
    <a:lvl5pPr marL="1828800" algn="l" rtl="0" fontAlgn="base">
      <a:spcBef>
        <a:spcPct val="0"/>
      </a:spcBef>
      <a:spcAft>
        <a:spcPct val="0"/>
      </a:spcAft>
      <a:defRPr kumimoji="1" kern="1200">
        <a:solidFill>
          <a:schemeClr val="tx1"/>
        </a:solidFill>
        <a:latin typeface="Arial" charset="0"/>
        <a:ea typeface="HGPｺﾞｼｯｸE" pitchFamily="50" charset="-128"/>
        <a:cs typeface="+mn-cs"/>
      </a:defRPr>
    </a:lvl5pPr>
    <a:lvl6pPr marL="2286000" algn="l" defTabSz="914400" rtl="0" eaLnBrk="1" latinLnBrk="0" hangingPunct="1">
      <a:defRPr kumimoji="1" kern="1200">
        <a:solidFill>
          <a:schemeClr val="tx1"/>
        </a:solidFill>
        <a:latin typeface="Arial" charset="0"/>
        <a:ea typeface="HGPｺﾞｼｯｸE" pitchFamily="50" charset="-128"/>
        <a:cs typeface="+mn-cs"/>
      </a:defRPr>
    </a:lvl6pPr>
    <a:lvl7pPr marL="2743200" algn="l" defTabSz="914400" rtl="0" eaLnBrk="1" latinLnBrk="0" hangingPunct="1">
      <a:defRPr kumimoji="1" kern="1200">
        <a:solidFill>
          <a:schemeClr val="tx1"/>
        </a:solidFill>
        <a:latin typeface="Arial" charset="0"/>
        <a:ea typeface="HGPｺﾞｼｯｸE" pitchFamily="50" charset="-128"/>
        <a:cs typeface="+mn-cs"/>
      </a:defRPr>
    </a:lvl7pPr>
    <a:lvl8pPr marL="3200400" algn="l" defTabSz="914400" rtl="0" eaLnBrk="1" latinLnBrk="0" hangingPunct="1">
      <a:defRPr kumimoji="1" kern="1200">
        <a:solidFill>
          <a:schemeClr val="tx1"/>
        </a:solidFill>
        <a:latin typeface="Arial" charset="0"/>
        <a:ea typeface="HGPｺﾞｼｯｸE" pitchFamily="50" charset="-128"/>
        <a:cs typeface="+mn-cs"/>
      </a:defRPr>
    </a:lvl8pPr>
    <a:lvl9pPr marL="3657600" algn="l" defTabSz="914400" rtl="0" eaLnBrk="1" latinLnBrk="0" hangingPunct="1">
      <a:defRPr kumimoji="1" kern="1200">
        <a:solidFill>
          <a:schemeClr val="tx1"/>
        </a:solidFill>
        <a:latin typeface="Arial" charset="0"/>
        <a:ea typeface="HGPｺﾞｼｯｸE" pitchFamily="50" charset="-128"/>
        <a:cs typeface="+mn-cs"/>
      </a:defRPr>
    </a:lvl9pPr>
  </p:defaultTextStyle>
  <p:extLst>
    <p:ext uri="{EFAFB233-063F-42B5-8137-9DF3F51BA10A}">
      <p15:sldGuideLst xmlns:p15="http://schemas.microsoft.com/office/powerpoint/2012/main">
        <p15:guide id="1" orient="horz" pos="2137">
          <p15:clr>
            <a:srgbClr val="A4A3A4"/>
          </p15:clr>
        </p15:guide>
        <p15:guide id="2" pos="2903">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海老澤竜哉" initials="海老澤竜哉" lastIdx="0" clrIdx="0">
    <p:extLst>
      <p:ext uri="{19B8F6BF-5375-455C-9EA6-DF929625EA0E}">
        <p15:presenceInfo xmlns:p15="http://schemas.microsoft.com/office/powerpoint/2012/main" userId="S-1-5-21-3575985638-761368002-1425848424-674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CCFF"/>
    <a:srgbClr val="9933FF"/>
    <a:srgbClr val="CCECFF"/>
    <a:srgbClr val="FFFFFF"/>
    <a:srgbClr val="FFFF99"/>
    <a:srgbClr val="CCFFCC"/>
    <a:srgbClr val="99FFCC"/>
    <a:srgbClr val="66CC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03DA86-821F-734F-9839-81AACFD55AFC}" v="53" dt="2020-05-21T00:55:35.19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80" autoAdjust="0"/>
    <p:restoredTop sz="89789" autoAdjust="0"/>
  </p:normalViewPr>
  <p:slideViewPr>
    <p:cSldViewPr snapToObjects="1">
      <p:cViewPr varScale="1">
        <p:scale>
          <a:sx n="92" d="100"/>
          <a:sy n="92" d="100"/>
        </p:scale>
        <p:origin x="138" y="66"/>
      </p:cViewPr>
      <p:guideLst>
        <p:guide orient="horz" pos="2137"/>
        <p:guide pos="29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2" d="100"/>
          <a:sy n="52" d="100"/>
        </p:scale>
        <p:origin x="-1758"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青墳 信之" userId="51f2116bdb7a9c70" providerId="LiveId" clId="{F703DA86-821F-734F-9839-81AACFD55AFC}"/>
    <pc:docChg chg="undo custSel addSld modSld sldOrd">
      <pc:chgData name="青墳 信之" userId="51f2116bdb7a9c70" providerId="LiveId" clId="{F703DA86-821F-734F-9839-81AACFD55AFC}" dt="2020-05-21T01:03:17.491" v="275" actId="20577"/>
      <pc:docMkLst>
        <pc:docMk/>
      </pc:docMkLst>
      <pc:sldChg chg="delSp modSp add delAnim">
        <pc:chgData name="青墳 信之" userId="51f2116bdb7a9c70" providerId="LiveId" clId="{F703DA86-821F-734F-9839-81AACFD55AFC}" dt="2020-05-20T06:56:31.135" v="50" actId="14100"/>
        <pc:sldMkLst>
          <pc:docMk/>
          <pc:sldMk cId="1435236849" sldId="282"/>
        </pc:sldMkLst>
        <pc:spChg chg="del">
          <ac:chgData name="青墳 信之" userId="51f2116bdb7a9c70" providerId="LiveId" clId="{F703DA86-821F-734F-9839-81AACFD55AFC}" dt="2020-05-20T06:55:43.087" v="34" actId="478"/>
          <ac:spMkLst>
            <pc:docMk/>
            <pc:sldMk cId="1435236849" sldId="282"/>
            <ac:spMk id="3" creationId="{00000000-0000-0000-0000-000000000000}"/>
          </ac:spMkLst>
        </pc:spChg>
        <pc:spChg chg="mod">
          <ac:chgData name="青墳 信之" userId="51f2116bdb7a9c70" providerId="LiveId" clId="{F703DA86-821F-734F-9839-81AACFD55AFC}" dt="2020-05-20T06:55:27.073" v="33" actId="14100"/>
          <ac:spMkLst>
            <pc:docMk/>
            <pc:sldMk cId="1435236849" sldId="282"/>
            <ac:spMk id="4" creationId="{00000000-0000-0000-0000-000000000000}"/>
          </ac:spMkLst>
        </pc:spChg>
        <pc:spChg chg="mod">
          <ac:chgData name="青墳 信之" userId="51f2116bdb7a9c70" providerId="LiveId" clId="{F703DA86-821F-734F-9839-81AACFD55AFC}" dt="2020-05-20T06:54:53.914" v="31" actId="1076"/>
          <ac:spMkLst>
            <pc:docMk/>
            <pc:sldMk cId="1435236849" sldId="282"/>
            <ac:spMk id="31746" creationId="{00000000-0000-0000-0000-000000000000}"/>
          </ac:spMkLst>
        </pc:spChg>
        <pc:spChg chg="mod">
          <ac:chgData name="青墳 信之" userId="51f2116bdb7a9c70" providerId="LiveId" clId="{F703DA86-821F-734F-9839-81AACFD55AFC}" dt="2020-05-20T06:56:31.135" v="50" actId="14100"/>
          <ac:spMkLst>
            <pc:docMk/>
            <pc:sldMk cId="1435236849" sldId="282"/>
            <ac:spMk id="31748" creationId="{00000000-0000-0000-0000-000000000000}"/>
          </ac:spMkLst>
        </pc:spChg>
        <pc:picChg chg="mod">
          <ac:chgData name="青墳 信之" userId="51f2116bdb7a9c70" providerId="LiveId" clId="{F703DA86-821F-734F-9839-81AACFD55AFC}" dt="2020-05-20T06:54:34.536" v="28" actId="1076"/>
          <ac:picMkLst>
            <pc:docMk/>
            <pc:sldMk cId="1435236849" sldId="282"/>
            <ac:picMk id="31747" creationId="{00000000-0000-0000-0000-000000000000}"/>
          </ac:picMkLst>
        </pc:picChg>
      </pc:sldChg>
      <pc:sldChg chg="modSp">
        <pc:chgData name="青墳 信之" userId="51f2116bdb7a9c70" providerId="LiveId" clId="{F703DA86-821F-734F-9839-81AACFD55AFC}" dt="2020-05-20T14:44:08.046" v="233" actId="20577"/>
        <pc:sldMkLst>
          <pc:docMk/>
          <pc:sldMk cId="0" sldId="1597"/>
        </pc:sldMkLst>
        <pc:spChg chg="mod">
          <ac:chgData name="青墳 信之" userId="51f2116bdb7a9c70" providerId="LiveId" clId="{F703DA86-821F-734F-9839-81AACFD55AFC}" dt="2020-05-20T14:44:08.046" v="233" actId="20577"/>
          <ac:spMkLst>
            <pc:docMk/>
            <pc:sldMk cId="0" sldId="1597"/>
            <ac:spMk id="12" creationId="{00000000-0000-0000-0000-000000000000}"/>
          </ac:spMkLst>
        </pc:spChg>
      </pc:sldChg>
      <pc:sldChg chg="modSp">
        <pc:chgData name="青墳 信之" userId="51f2116bdb7a9c70" providerId="LiveId" clId="{F703DA86-821F-734F-9839-81AACFD55AFC}" dt="2020-05-20T06:52:43.591" v="25" actId="113"/>
        <pc:sldMkLst>
          <pc:docMk/>
          <pc:sldMk cId="0" sldId="1628"/>
        </pc:sldMkLst>
        <pc:spChg chg="mod">
          <ac:chgData name="青墳 信之" userId="51f2116bdb7a9c70" providerId="LiveId" clId="{F703DA86-821F-734F-9839-81AACFD55AFC}" dt="2020-05-20T06:52:43.591" v="25" actId="113"/>
          <ac:spMkLst>
            <pc:docMk/>
            <pc:sldMk cId="0" sldId="1628"/>
            <ac:spMk id="2053" creationId="{00000000-0000-0000-0000-000000000000}"/>
          </ac:spMkLst>
        </pc:spChg>
      </pc:sldChg>
      <pc:sldChg chg="modSp">
        <pc:chgData name="青墳 信之" userId="51f2116bdb7a9c70" providerId="LiveId" clId="{F703DA86-821F-734F-9839-81AACFD55AFC}" dt="2020-05-20T06:59:02.812" v="82" actId="1076"/>
        <pc:sldMkLst>
          <pc:docMk/>
          <pc:sldMk cId="0" sldId="1629"/>
        </pc:sldMkLst>
        <pc:spChg chg="mod">
          <ac:chgData name="青墳 信之" userId="51f2116bdb7a9c70" providerId="LiveId" clId="{F703DA86-821F-734F-9839-81AACFD55AFC}" dt="2020-05-20T06:58:10.596" v="75" actId="20577"/>
          <ac:spMkLst>
            <pc:docMk/>
            <pc:sldMk cId="0" sldId="1629"/>
            <ac:spMk id="8" creationId="{00000000-0000-0000-0000-000000000000}"/>
          </ac:spMkLst>
        </pc:spChg>
        <pc:spChg chg="mod">
          <ac:chgData name="青墳 信之" userId="51f2116bdb7a9c70" providerId="LiveId" clId="{F703DA86-821F-734F-9839-81AACFD55AFC}" dt="2020-05-20T06:59:02.812" v="82" actId="1076"/>
          <ac:spMkLst>
            <pc:docMk/>
            <pc:sldMk cId="0" sldId="1629"/>
            <ac:spMk id="3079" creationId="{00000000-0000-0000-0000-000000000000}"/>
          </ac:spMkLst>
        </pc:spChg>
        <pc:spChg chg="mod">
          <ac:chgData name="青墳 信之" userId="51f2116bdb7a9c70" providerId="LiveId" clId="{F703DA86-821F-734F-9839-81AACFD55AFC}" dt="2020-05-20T06:58:45.834" v="80" actId="207"/>
          <ac:spMkLst>
            <pc:docMk/>
            <pc:sldMk cId="0" sldId="1629"/>
            <ac:spMk id="3083" creationId="{00000000-0000-0000-0000-000000000000}"/>
          </ac:spMkLst>
        </pc:spChg>
        <pc:picChg chg="mod">
          <ac:chgData name="青墳 信之" userId="51f2116bdb7a9c70" providerId="LiveId" clId="{F703DA86-821F-734F-9839-81AACFD55AFC}" dt="2020-05-20T06:58:55.330" v="81" actId="1076"/>
          <ac:picMkLst>
            <pc:docMk/>
            <pc:sldMk cId="0" sldId="1629"/>
            <ac:picMk id="2052" creationId="{00000000-0000-0000-0000-000000000000}"/>
          </ac:picMkLst>
        </pc:picChg>
      </pc:sldChg>
      <pc:sldChg chg="modSp">
        <pc:chgData name="青墳 信之" userId="51f2116bdb7a9c70" providerId="LiveId" clId="{F703DA86-821F-734F-9839-81AACFD55AFC}" dt="2020-05-20T07:00:18.252" v="83" actId="113"/>
        <pc:sldMkLst>
          <pc:docMk/>
          <pc:sldMk cId="0" sldId="1632"/>
        </pc:sldMkLst>
        <pc:spChg chg="mod">
          <ac:chgData name="青墳 信之" userId="51f2116bdb7a9c70" providerId="LiveId" clId="{F703DA86-821F-734F-9839-81AACFD55AFC}" dt="2020-05-20T07:00:18.252" v="83" actId="113"/>
          <ac:spMkLst>
            <pc:docMk/>
            <pc:sldMk cId="0" sldId="1632"/>
            <ac:spMk id="3082" creationId="{00000000-0000-0000-0000-000000000000}"/>
          </ac:spMkLst>
        </pc:spChg>
      </pc:sldChg>
      <pc:sldChg chg="delSp delAnim">
        <pc:chgData name="青墳 信之" userId="51f2116bdb7a9c70" providerId="LiveId" clId="{F703DA86-821F-734F-9839-81AACFD55AFC}" dt="2020-05-20T06:54:21.067" v="27" actId="478"/>
        <pc:sldMkLst>
          <pc:docMk/>
          <pc:sldMk cId="0" sldId="1640"/>
        </pc:sldMkLst>
        <pc:picChg chg="del">
          <ac:chgData name="青墳 信之" userId="51f2116bdb7a9c70" providerId="LiveId" clId="{F703DA86-821F-734F-9839-81AACFD55AFC}" dt="2020-05-20T06:54:21.067" v="27" actId="478"/>
          <ac:picMkLst>
            <pc:docMk/>
            <pc:sldMk cId="0" sldId="1640"/>
            <ac:picMk id="14" creationId="{B8CAB645-C39B-134B-A3F7-D77750AEB52C}"/>
          </ac:picMkLst>
        </pc:picChg>
      </pc:sldChg>
      <pc:sldChg chg="ord">
        <pc:chgData name="青墳 信之" userId="51f2116bdb7a9c70" providerId="LiveId" clId="{F703DA86-821F-734F-9839-81AACFD55AFC}" dt="2020-05-20T06:56:55.060" v="51"/>
        <pc:sldMkLst>
          <pc:docMk/>
          <pc:sldMk cId="0" sldId="1641"/>
        </pc:sldMkLst>
      </pc:sldChg>
      <pc:sldChg chg="modSp modAnim">
        <pc:chgData name="青墳 信之" userId="51f2116bdb7a9c70" providerId="LiveId" clId="{F703DA86-821F-734F-9839-81AACFD55AFC}" dt="2020-05-21T00:57:27.214" v="243" actId="13926"/>
        <pc:sldMkLst>
          <pc:docMk/>
          <pc:sldMk cId="794134527" sldId="1649"/>
        </pc:sldMkLst>
        <pc:graphicFrameChg chg="modGraphic">
          <ac:chgData name="青墳 信之" userId="51f2116bdb7a9c70" providerId="LiveId" clId="{F703DA86-821F-734F-9839-81AACFD55AFC}" dt="2020-05-21T00:57:27.214" v="243" actId="13926"/>
          <ac:graphicFrameMkLst>
            <pc:docMk/>
            <pc:sldMk cId="794134527" sldId="1649"/>
            <ac:graphicFrameMk id="30" creationId="{00000000-0000-0000-0000-000000000000}"/>
          </ac:graphicFrameMkLst>
        </pc:graphicFrameChg>
      </pc:sldChg>
      <pc:sldChg chg="modSp">
        <pc:chgData name="青墳 信之" userId="51f2116bdb7a9c70" providerId="LiveId" clId="{F703DA86-821F-734F-9839-81AACFD55AFC}" dt="2020-05-21T00:56:14.036" v="242" actId="13926"/>
        <pc:sldMkLst>
          <pc:docMk/>
          <pc:sldMk cId="372909526" sldId="1650"/>
        </pc:sldMkLst>
        <pc:graphicFrameChg chg="modGraphic">
          <ac:chgData name="青墳 信之" userId="51f2116bdb7a9c70" providerId="LiveId" clId="{F703DA86-821F-734F-9839-81AACFD55AFC}" dt="2020-05-21T00:56:14.036" v="242" actId="13926"/>
          <ac:graphicFrameMkLst>
            <pc:docMk/>
            <pc:sldMk cId="372909526" sldId="1650"/>
            <ac:graphicFrameMk id="9" creationId="{00000000-0000-0000-0000-000000000000}"/>
          </ac:graphicFrameMkLst>
        </pc:graphicFrameChg>
      </pc:sldChg>
      <pc:sldChg chg="modSp">
        <pc:chgData name="青墳 信之" userId="51f2116bdb7a9c70" providerId="LiveId" clId="{F703DA86-821F-734F-9839-81AACFD55AFC}" dt="2020-05-20T07:12:00.775" v="205" actId="20577"/>
        <pc:sldMkLst>
          <pc:docMk/>
          <pc:sldMk cId="1372052729" sldId="1655"/>
        </pc:sldMkLst>
        <pc:spChg chg="mod">
          <ac:chgData name="青墳 信之" userId="51f2116bdb7a9c70" providerId="LiveId" clId="{F703DA86-821F-734F-9839-81AACFD55AFC}" dt="2020-05-20T07:12:00.775" v="205" actId="20577"/>
          <ac:spMkLst>
            <pc:docMk/>
            <pc:sldMk cId="1372052729" sldId="1655"/>
            <ac:spMk id="16" creationId="{00000000-0000-0000-0000-000000000000}"/>
          </ac:spMkLst>
        </pc:spChg>
      </pc:sldChg>
      <pc:sldChg chg="modSp">
        <pc:chgData name="青墳 信之" userId="51f2116bdb7a9c70" providerId="LiveId" clId="{F703DA86-821F-734F-9839-81AACFD55AFC}" dt="2020-05-21T01:03:17.491" v="275" actId="20577"/>
        <pc:sldMkLst>
          <pc:docMk/>
          <pc:sldMk cId="3701509125" sldId="1664"/>
        </pc:sldMkLst>
        <pc:spChg chg="mod">
          <ac:chgData name="青墳 信之" userId="51f2116bdb7a9c70" providerId="LiveId" clId="{F703DA86-821F-734F-9839-81AACFD55AFC}" dt="2020-05-21T01:03:17.491" v="275" actId="20577"/>
          <ac:spMkLst>
            <pc:docMk/>
            <pc:sldMk cId="3701509125" sldId="1664"/>
            <ac:spMk id="3" creationId="{C90A8CA9-C411-5B44-ACFB-16A50FAA8477}"/>
          </ac:spMkLst>
        </pc:spChg>
      </pc:sldChg>
      <pc:sldChg chg="addSp modSp add">
        <pc:chgData name="青墳 信之" userId="51f2116bdb7a9c70" providerId="LiveId" clId="{F703DA86-821F-734F-9839-81AACFD55AFC}" dt="2020-05-20T07:02:10.343" v="114" actId="2711"/>
        <pc:sldMkLst>
          <pc:docMk/>
          <pc:sldMk cId="3718294474" sldId="1665"/>
        </pc:sldMkLst>
        <pc:spChg chg="add mod">
          <ac:chgData name="青墳 信之" userId="51f2116bdb7a9c70" providerId="LiveId" clId="{F703DA86-821F-734F-9839-81AACFD55AFC}" dt="2020-05-20T07:02:10.343" v="114" actId="2711"/>
          <ac:spMkLst>
            <pc:docMk/>
            <pc:sldMk cId="3718294474" sldId="1665"/>
            <ac:spMk id="3" creationId="{2954A32D-CD24-0B40-B62C-349CB3690386}"/>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42" name="Rectangle 2"/>
          <p:cNvSpPr>
            <a:spLocks noGrp="1" noChangeArrowheads="1"/>
          </p:cNvSpPr>
          <p:nvPr>
            <p:ph type="hdr" sz="quarter"/>
          </p:nvPr>
        </p:nvSpPr>
        <p:spPr bwMode="auto">
          <a:xfrm>
            <a:off x="1" y="2"/>
            <a:ext cx="2950375" cy="497367"/>
          </a:xfrm>
          <a:prstGeom prst="rect">
            <a:avLst/>
          </a:prstGeom>
          <a:noFill/>
          <a:ln w="9525">
            <a:noFill/>
            <a:miter lim="800000"/>
            <a:headEnd/>
            <a:tailEnd/>
          </a:ln>
          <a:effectLst/>
        </p:spPr>
        <p:txBody>
          <a:bodyPr vert="horz" wrap="square" lIns="91848" tIns="45925" rIns="91848" bIns="45925" numCol="1" anchor="t" anchorCtr="0" compatLnSpc="1">
            <a:prstTxWarp prst="textNoShape">
              <a:avLst/>
            </a:prstTxWarp>
          </a:bodyPr>
          <a:lstStyle>
            <a:lvl1pPr defTabSz="919062" eaLnBrk="0" hangingPunct="0">
              <a:defRPr sz="1200"/>
            </a:lvl1pPr>
          </a:lstStyle>
          <a:p>
            <a:pPr>
              <a:defRPr/>
            </a:pPr>
            <a:endParaRPr lang="en-US" altLang="ja-JP"/>
          </a:p>
        </p:txBody>
      </p:sp>
      <p:sp>
        <p:nvSpPr>
          <p:cNvPr id="471043" name="Rectangle 3"/>
          <p:cNvSpPr>
            <a:spLocks noGrp="1" noChangeArrowheads="1"/>
          </p:cNvSpPr>
          <p:nvPr>
            <p:ph type="dt" sz="quarter" idx="1"/>
          </p:nvPr>
        </p:nvSpPr>
        <p:spPr bwMode="auto">
          <a:xfrm>
            <a:off x="3855221" y="2"/>
            <a:ext cx="2950374" cy="497367"/>
          </a:xfrm>
          <a:prstGeom prst="rect">
            <a:avLst/>
          </a:prstGeom>
          <a:noFill/>
          <a:ln w="9525">
            <a:noFill/>
            <a:miter lim="800000"/>
            <a:headEnd/>
            <a:tailEnd/>
          </a:ln>
          <a:effectLst/>
        </p:spPr>
        <p:txBody>
          <a:bodyPr vert="horz" wrap="square" lIns="91848" tIns="45925" rIns="91848" bIns="45925" numCol="1" anchor="t" anchorCtr="0" compatLnSpc="1">
            <a:prstTxWarp prst="textNoShape">
              <a:avLst/>
            </a:prstTxWarp>
          </a:bodyPr>
          <a:lstStyle>
            <a:lvl1pPr algn="r" defTabSz="919062" eaLnBrk="0" hangingPunct="0">
              <a:defRPr sz="1200"/>
            </a:lvl1pPr>
          </a:lstStyle>
          <a:p>
            <a:pPr>
              <a:defRPr/>
            </a:pPr>
            <a:fld id="{542018AE-9C17-4619-B3C7-CD733FE6A47E}" type="datetimeFigureOut">
              <a:rPr lang="ja-JP" altLang="en-US"/>
              <a:pPr>
                <a:defRPr/>
              </a:pPr>
              <a:t>2024/5/31</a:t>
            </a:fld>
            <a:endParaRPr lang="en-US" altLang="ja-JP"/>
          </a:p>
        </p:txBody>
      </p:sp>
      <p:sp>
        <p:nvSpPr>
          <p:cNvPr id="471044" name="Rectangle 4"/>
          <p:cNvSpPr>
            <a:spLocks noGrp="1" noChangeArrowheads="1"/>
          </p:cNvSpPr>
          <p:nvPr>
            <p:ph type="ftr" sz="quarter" idx="2"/>
          </p:nvPr>
        </p:nvSpPr>
        <p:spPr bwMode="auto">
          <a:xfrm>
            <a:off x="1" y="9440372"/>
            <a:ext cx="2950375" cy="497366"/>
          </a:xfrm>
          <a:prstGeom prst="rect">
            <a:avLst/>
          </a:prstGeom>
          <a:noFill/>
          <a:ln w="9525">
            <a:noFill/>
            <a:miter lim="800000"/>
            <a:headEnd/>
            <a:tailEnd/>
          </a:ln>
          <a:effectLst/>
        </p:spPr>
        <p:txBody>
          <a:bodyPr vert="horz" wrap="square" lIns="91848" tIns="45925" rIns="91848" bIns="45925" numCol="1" anchor="b" anchorCtr="0" compatLnSpc="1">
            <a:prstTxWarp prst="textNoShape">
              <a:avLst/>
            </a:prstTxWarp>
          </a:bodyPr>
          <a:lstStyle>
            <a:lvl1pPr defTabSz="919062" eaLnBrk="0" hangingPunct="0">
              <a:defRPr sz="1200"/>
            </a:lvl1pPr>
          </a:lstStyle>
          <a:p>
            <a:pPr>
              <a:defRPr/>
            </a:pPr>
            <a:endParaRPr lang="en-US" altLang="ja-JP"/>
          </a:p>
        </p:txBody>
      </p:sp>
      <p:sp>
        <p:nvSpPr>
          <p:cNvPr id="471045" name="Rectangle 5"/>
          <p:cNvSpPr>
            <a:spLocks noGrp="1" noChangeArrowheads="1"/>
          </p:cNvSpPr>
          <p:nvPr>
            <p:ph type="sldNum" sz="quarter" idx="3"/>
          </p:nvPr>
        </p:nvSpPr>
        <p:spPr bwMode="auto">
          <a:xfrm>
            <a:off x="3855221" y="9440372"/>
            <a:ext cx="2950374" cy="497366"/>
          </a:xfrm>
          <a:prstGeom prst="rect">
            <a:avLst/>
          </a:prstGeom>
          <a:noFill/>
          <a:ln w="9525">
            <a:noFill/>
            <a:miter lim="800000"/>
            <a:headEnd/>
            <a:tailEnd/>
          </a:ln>
          <a:effectLst/>
        </p:spPr>
        <p:txBody>
          <a:bodyPr vert="horz" wrap="square" lIns="91848" tIns="45925" rIns="91848" bIns="45925" numCol="1" anchor="b" anchorCtr="0" compatLnSpc="1">
            <a:prstTxWarp prst="textNoShape">
              <a:avLst/>
            </a:prstTxWarp>
          </a:bodyPr>
          <a:lstStyle>
            <a:lvl1pPr algn="r" defTabSz="919062" eaLnBrk="0" hangingPunct="0">
              <a:defRPr sz="1200"/>
            </a:lvl1pPr>
          </a:lstStyle>
          <a:p>
            <a:pPr>
              <a:defRPr/>
            </a:pPr>
            <a:fld id="{DB1E9DDC-3A2E-4670-92FA-C8E69B235ABB}" type="slidenum">
              <a:rPr lang="ja-JP" altLang="en-US"/>
              <a:pPr>
                <a:defRPr/>
              </a:pPr>
              <a:t>‹#›</a:t>
            </a:fld>
            <a:endParaRPr lang="en-US" altLang="ja-JP"/>
          </a:p>
        </p:txBody>
      </p:sp>
    </p:spTree>
    <p:extLst>
      <p:ext uri="{BB962C8B-B14F-4D97-AF65-F5344CB8AC3E}">
        <p14:creationId xmlns:p14="http://schemas.microsoft.com/office/powerpoint/2010/main" val="4166151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2"/>
            <a:ext cx="2950375" cy="497367"/>
          </a:xfrm>
          <a:prstGeom prst="rect">
            <a:avLst/>
          </a:prstGeom>
          <a:noFill/>
          <a:ln w="9525">
            <a:noFill/>
            <a:miter lim="800000"/>
            <a:headEnd/>
            <a:tailEnd/>
          </a:ln>
        </p:spPr>
        <p:txBody>
          <a:bodyPr vert="horz" wrap="square" lIns="91848" tIns="45925" rIns="91848" bIns="45925" numCol="1" anchor="t" anchorCtr="0" compatLnSpc="1">
            <a:prstTxWarp prst="textNoShape">
              <a:avLst/>
            </a:prstTxWarp>
          </a:bodyPr>
          <a:lstStyle>
            <a:lvl1pPr defTabSz="919062">
              <a:defRPr sz="1200">
                <a:ea typeface="ＭＳ Ｐゴシック" pitchFamily="50" charset="-128"/>
              </a:defRPr>
            </a:lvl1pPr>
          </a:lstStyle>
          <a:p>
            <a:pPr>
              <a:defRPr/>
            </a:pPr>
            <a:endParaRPr lang="en-US" altLang="ja-JP"/>
          </a:p>
        </p:txBody>
      </p:sp>
      <p:sp>
        <p:nvSpPr>
          <p:cNvPr id="35843" name="Rectangle 3"/>
          <p:cNvSpPr>
            <a:spLocks noGrp="1" noChangeArrowheads="1"/>
          </p:cNvSpPr>
          <p:nvPr>
            <p:ph type="dt" idx="1"/>
          </p:nvPr>
        </p:nvSpPr>
        <p:spPr bwMode="auto">
          <a:xfrm>
            <a:off x="3855221" y="2"/>
            <a:ext cx="2950374" cy="497367"/>
          </a:xfrm>
          <a:prstGeom prst="rect">
            <a:avLst/>
          </a:prstGeom>
          <a:noFill/>
          <a:ln w="9525">
            <a:noFill/>
            <a:miter lim="800000"/>
            <a:headEnd/>
            <a:tailEnd/>
          </a:ln>
        </p:spPr>
        <p:txBody>
          <a:bodyPr vert="horz" wrap="square" lIns="91848" tIns="45925" rIns="91848" bIns="45925" numCol="1" anchor="t" anchorCtr="0" compatLnSpc="1">
            <a:prstTxWarp prst="textNoShape">
              <a:avLst/>
            </a:prstTxWarp>
          </a:bodyPr>
          <a:lstStyle>
            <a:lvl1pPr algn="r" defTabSz="919062">
              <a:defRPr sz="1200">
                <a:ea typeface="ＭＳ Ｐゴシック" pitchFamily="50" charset="-128"/>
              </a:defRPr>
            </a:lvl1pPr>
          </a:lstStyle>
          <a:p>
            <a:pPr>
              <a:defRPr/>
            </a:pPr>
            <a:endParaRPr lang="en-US" altLang="ja-JP"/>
          </a:p>
        </p:txBody>
      </p:sp>
      <p:sp>
        <p:nvSpPr>
          <p:cNvPr id="6148" name="Rectangle 4"/>
          <p:cNvSpPr>
            <a:spLocks noGrp="1" noRot="1" noChangeAspect="1" noChangeArrowheads="1" noTextEdit="1"/>
          </p:cNvSpPr>
          <p:nvPr>
            <p:ph type="sldImg" idx="2"/>
          </p:nvPr>
        </p:nvSpPr>
        <p:spPr bwMode="auto">
          <a:xfrm>
            <a:off x="917575" y="744538"/>
            <a:ext cx="4973638" cy="3729037"/>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680240" y="4720985"/>
            <a:ext cx="5446723" cy="4473102"/>
          </a:xfrm>
          <a:prstGeom prst="rect">
            <a:avLst/>
          </a:prstGeom>
          <a:noFill/>
          <a:ln w="9525">
            <a:noFill/>
            <a:miter lim="800000"/>
            <a:headEnd/>
            <a:tailEnd/>
          </a:ln>
        </p:spPr>
        <p:txBody>
          <a:bodyPr vert="horz" wrap="square" lIns="91848" tIns="45925" rIns="91848" bIns="4592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5846" name="Rectangle 6"/>
          <p:cNvSpPr>
            <a:spLocks noGrp="1" noChangeArrowheads="1"/>
          </p:cNvSpPr>
          <p:nvPr>
            <p:ph type="ftr" sz="quarter" idx="4"/>
          </p:nvPr>
        </p:nvSpPr>
        <p:spPr bwMode="auto">
          <a:xfrm>
            <a:off x="1" y="9440372"/>
            <a:ext cx="2950375" cy="497366"/>
          </a:xfrm>
          <a:prstGeom prst="rect">
            <a:avLst/>
          </a:prstGeom>
          <a:noFill/>
          <a:ln w="9525">
            <a:noFill/>
            <a:miter lim="800000"/>
            <a:headEnd/>
            <a:tailEnd/>
          </a:ln>
        </p:spPr>
        <p:txBody>
          <a:bodyPr vert="horz" wrap="square" lIns="91848" tIns="45925" rIns="91848" bIns="45925" numCol="1" anchor="b" anchorCtr="0" compatLnSpc="1">
            <a:prstTxWarp prst="textNoShape">
              <a:avLst/>
            </a:prstTxWarp>
          </a:bodyPr>
          <a:lstStyle>
            <a:lvl1pPr defTabSz="919062">
              <a:defRPr sz="1200">
                <a:ea typeface="ＭＳ Ｐゴシック" pitchFamily="50" charset="-128"/>
              </a:defRPr>
            </a:lvl1pPr>
          </a:lstStyle>
          <a:p>
            <a:pPr>
              <a:defRPr/>
            </a:pPr>
            <a:endParaRPr lang="en-US" altLang="ja-JP"/>
          </a:p>
        </p:txBody>
      </p:sp>
      <p:sp>
        <p:nvSpPr>
          <p:cNvPr id="35847" name="Rectangle 7"/>
          <p:cNvSpPr>
            <a:spLocks noGrp="1" noChangeArrowheads="1"/>
          </p:cNvSpPr>
          <p:nvPr>
            <p:ph type="sldNum" sz="quarter" idx="5"/>
          </p:nvPr>
        </p:nvSpPr>
        <p:spPr bwMode="auto">
          <a:xfrm>
            <a:off x="3855221" y="9440372"/>
            <a:ext cx="2950374" cy="497366"/>
          </a:xfrm>
          <a:prstGeom prst="rect">
            <a:avLst/>
          </a:prstGeom>
          <a:noFill/>
          <a:ln w="9525">
            <a:noFill/>
            <a:miter lim="800000"/>
            <a:headEnd/>
            <a:tailEnd/>
          </a:ln>
        </p:spPr>
        <p:txBody>
          <a:bodyPr vert="horz" wrap="square" lIns="91848" tIns="45925" rIns="91848" bIns="45925" numCol="1" anchor="b" anchorCtr="0" compatLnSpc="1">
            <a:prstTxWarp prst="textNoShape">
              <a:avLst/>
            </a:prstTxWarp>
          </a:bodyPr>
          <a:lstStyle>
            <a:lvl1pPr algn="r" defTabSz="919062">
              <a:defRPr sz="1200">
                <a:ea typeface="ＭＳ Ｐゴシック" pitchFamily="50" charset="-128"/>
              </a:defRPr>
            </a:lvl1pPr>
          </a:lstStyle>
          <a:p>
            <a:pPr>
              <a:defRPr/>
            </a:pPr>
            <a:fld id="{643EDF85-0845-46F3-907E-900F67E558C7}" type="slidenum">
              <a:rPr lang="en-US" altLang="ja-JP"/>
              <a:pPr>
                <a:defRPr/>
              </a:pPr>
              <a:t>‹#›</a:t>
            </a:fld>
            <a:endParaRPr lang="en-US" altLang="ja-JP"/>
          </a:p>
        </p:txBody>
      </p:sp>
    </p:spTree>
    <p:extLst>
      <p:ext uri="{BB962C8B-B14F-4D97-AF65-F5344CB8AC3E}">
        <p14:creationId xmlns:p14="http://schemas.microsoft.com/office/powerpoint/2010/main" val="3078755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grpSp>
        <p:nvGrpSpPr>
          <p:cNvPr id="4" name="Group 14"/>
          <p:cNvGrpSpPr>
            <a:grpSpLocks/>
          </p:cNvGrpSpPr>
          <p:nvPr userDrawn="1"/>
        </p:nvGrpSpPr>
        <p:grpSpPr bwMode="auto">
          <a:xfrm>
            <a:off x="0" y="188914"/>
            <a:ext cx="9144000" cy="6480175"/>
            <a:chOff x="0" y="119"/>
            <a:chExt cx="5760" cy="4082"/>
          </a:xfrm>
        </p:grpSpPr>
        <p:grpSp>
          <p:nvGrpSpPr>
            <p:cNvPr id="5" name="Group 10"/>
            <p:cNvGrpSpPr>
              <a:grpSpLocks/>
            </p:cNvGrpSpPr>
            <p:nvPr userDrawn="1"/>
          </p:nvGrpSpPr>
          <p:grpSpPr bwMode="auto">
            <a:xfrm>
              <a:off x="0" y="119"/>
              <a:ext cx="5760" cy="4082"/>
              <a:chOff x="0" y="119"/>
              <a:chExt cx="5760" cy="4082"/>
            </a:xfrm>
          </p:grpSpPr>
          <p:sp>
            <p:nvSpPr>
              <p:cNvPr id="7" name="Line 4"/>
              <p:cNvSpPr>
                <a:spLocks noChangeShapeType="1"/>
              </p:cNvSpPr>
              <p:nvPr/>
            </p:nvSpPr>
            <p:spPr bwMode="auto">
              <a:xfrm>
                <a:off x="0" y="4201"/>
                <a:ext cx="5760" cy="0"/>
              </a:xfrm>
              <a:prstGeom prst="line">
                <a:avLst/>
              </a:prstGeom>
              <a:noFill/>
              <a:ln w="76200">
                <a:solidFill>
                  <a:srgbClr val="EC0000"/>
                </a:solidFill>
                <a:round/>
                <a:headEnd/>
                <a:tailEnd/>
              </a:ln>
            </p:spPr>
            <p:txBody>
              <a:bodyPr/>
              <a:lstStyle/>
              <a:p>
                <a:pPr>
                  <a:defRPr/>
                </a:pPr>
                <a:endParaRPr lang="ja-JP" altLang="en-US"/>
              </a:p>
            </p:txBody>
          </p:sp>
          <p:sp>
            <p:nvSpPr>
              <p:cNvPr id="8" name="Line 5"/>
              <p:cNvSpPr>
                <a:spLocks noChangeShapeType="1"/>
              </p:cNvSpPr>
              <p:nvPr/>
            </p:nvSpPr>
            <p:spPr bwMode="auto">
              <a:xfrm>
                <a:off x="0" y="119"/>
                <a:ext cx="5760" cy="0"/>
              </a:xfrm>
              <a:prstGeom prst="line">
                <a:avLst/>
              </a:prstGeom>
              <a:noFill/>
              <a:ln w="28575">
                <a:solidFill>
                  <a:srgbClr val="EC0000"/>
                </a:solidFill>
                <a:round/>
                <a:headEnd/>
                <a:tailEnd/>
              </a:ln>
            </p:spPr>
            <p:txBody>
              <a:bodyPr/>
              <a:lstStyle/>
              <a:p>
                <a:pPr>
                  <a:defRPr/>
                </a:pPr>
                <a:endParaRPr lang="ja-JP" altLang="en-US"/>
              </a:p>
            </p:txBody>
          </p:sp>
        </p:grpSp>
        <p:pic>
          <p:nvPicPr>
            <p:cNvPr id="6" name="Picture 13" descr="0101 カラー"/>
            <p:cNvPicPr>
              <a:picLocks noChangeAspect="1" noChangeArrowheads="1"/>
            </p:cNvPicPr>
            <p:nvPr userDrawn="1"/>
          </p:nvPicPr>
          <p:blipFill>
            <a:blip r:embed="rId2" cstate="print"/>
            <a:srcRect/>
            <a:stretch>
              <a:fillRect/>
            </a:stretch>
          </p:blipFill>
          <p:spPr bwMode="auto">
            <a:xfrm>
              <a:off x="2372" y="2890"/>
              <a:ext cx="1016" cy="1270"/>
            </a:xfrm>
            <a:prstGeom prst="rect">
              <a:avLst/>
            </a:prstGeom>
            <a:noFill/>
            <a:ln w="9525">
              <a:noFill/>
              <a:miter lim="800000"/>
              <a:headEnd/>
              <a:tailEnd/>
            </a:ln>
          </p:spPr>
        </p:pic>
      </p:grpSp>
      <p:sp>
        <p:nvSpPr>
          <p:cNvPr id="563202" name="Rectangle 2"/>
          <p:cNvSpPr>
            <a:spLocks noGrp="1" noChangeArrowheads="1"/>
          </p:cNvSpPr>
          <p:nvPr>
            <p:ph type="ctrTitle"/>
          </p:nvPr>
        </p:nvSpPr>
        <p:spPr>
          <a:xfrm>
            <a:off x="685800" y="2130426"/>
            <a:ext cx="7772400" cy="1470025"/>
          </a:xfrm>
        </p:spPr>
        <p:txBody>
          <a:bodyPr/>
          <a:lstStyle>
            <a:lvl1pPr>
              <a:defRPr smtClean="0"/>
            </a:lvl1pPr>
          </a:lstStyle>
          <a:p>
            <a:r>
              <a:rPr lang="ja-JP" altLang="en-US"/>
              <a:t>マスタ タイトルの書式設定</a:t>
            </a:r>
          </a:p>
        </p:txBody>
      </p:sp>
      <p:sp>
        <p:nvSpPr>
          <p:cNvPr id="563203"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ja-JP" altLang="en-US"/>
              <a:t>マスタ サブタイトルの書式設定</a:t>
            </a:r>
          </a:p>
        </p:txBody>
      </p:sp>
      <p:sp>
        <p:nvSpPr>
          <p:cNvPr id="9" name="Rectangle 4"/>
          <p:cNvSpPr>
            <a:spLocks noGrp="1" noChangeArrowheads="1"/>
          </p:cNvSpPr>
          <p:nvPr>
            <p:ph type="dt" sz="half" idx="10"/>
          </p:nvPr>
        </p:nvSpPr>
        <p:spPr/>
        <p:txBody>
          <a:bodyPr/>
          <a:lstStyle>
            <a:lvl1pPr>
              <a:defRPr/>
            </a:lvl1pPr>
          </a:lstStyle>
          <a:p>
            <a:pPr>
              <a:defRPr/>
            </a:pPr>
            <a:fld id="{88FF56FA-7F42-4010-A0BE-BD322E931A5A}" type="datetime1">
              <a:rPr lang="ja-JP" altLang="en-US" smtClean="0"/>
              <a:pPr>
                <a:defRPr/>
              </a:pPr>
              <a:t>2024/5/31</a:t>
            </a:fld>
            <a:endParaRPr lang="en-US" altLang="ja-JP"/>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7010400" y="6192838"/>
            <a:ext cx="2133600" cy="476250"/>
          </a:xfrm>
        </p:spPr>
        <p:txBody>
          <a:bodyPr/>
          <a:lstStyle>
            <a:lvl1pPr>
              <a:defRPr/>
            </a:lvl1pPr>
          </a:lstStyle>
          <a:p>
            <a:pPr>
              <a:defRPr/>
            </a:pPr>
            <a:fld id="{C98CDDDD-DBBB-4361-8C7A-0BBC8AA7641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FD486AF-4762-4245-89A0-1C3B13A10A2F}" type="datetime1">
              <a:rPr lang="ja-JP" altLang="en-US" smtClean="0"/>
              <a:pPr>
                <a:defRPr/>
              </a:pPr>
              <a:t>2024/5/31</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DDA51C0-F293-4A10-B7F4-08C1EA4AC656}"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AE8BD824-33DC-4BD1-8726-21D3C8200FFF}" type="datetime1">
              <a:rPr lang="ja-JP" altLang="en-US" smtClean="0"/>
              <a:pPr>
                <a:defRPr/>
              </a:pPr>
              <a:t>2024/5/31</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C8758CF-897F-4ADF-965B-DE46C3433265}"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EAEA247A-B5E3-4BBE-BF22-7F4BE5F3D25F}" type="datetime1">
              <a:rPr lang="ja-JP" altLang="en-US" smtClean="0"/>
              <a:pPr>
                <a:defRPr/>
              </a:pPr>
              <a:t>2024/5/31</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D1CA87D-CE3F-418A-826C-59263EE74E1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D7F1AC52-35F8-492F-9169-13E23BE6E65F}" type="datetime1">
              <a:rPr lang="ja-JP" altLang="en-US" smtClean="0"/>
              <a:pPr>
                <a:defRPr/>
              </a:pPr>
              <a:t>2024/5/31</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4D8544-F9B9-455A-8BE5-2AF136C3FFBA}"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0C6CC376-0C5F-4BD8-84DF-FCC43617C6BA}" type="datetime1">
              <a:rPr lang="ja-JP" altLang="en-US" smtClean="0"/>
              <a:pPr>
                <a:defRPr/>
              </a:pPr>
              <a:t>2024/5/31</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CC4DD5D-A327-4F4E-AB7F-6AC1E9C75829}"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78773201-C299-4903-8512-384E7C192876}" type="datetime1">
              <a:rPr lang="ja-JP" altLang="en-US" smtClean="0"/>
              <a:pPr>
                <a:defRPr/>
              </a:pPr>
              <a:t>2024/5/31</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BDCE72C-F2C8-456C-B344-10981A988F81}"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35AC0380-DF91-41B3-87E1-91716AF097C1}" type="datetime1">
              <a:rPr lang="ja-JP" altLang="en-US" smtClean="0"/>
              <a:pPr>
                <a:defRPr/>
              </a:pPr>
              <a:t>2024/5/31</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3F27000-996A-49EA-A70F-785D06B928D1}"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DA8000FA-038A-4990-9AB4-ECFCD8F0E70B}" type="datetime1">
              <a:rPr lang="ja-JP" altLang="en-US" smtClean="0"/>
              <a:pPr>
                <a:defRPr/>
              </a:pPr>
              <a:t>2024/5/31</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035E19F-D790-499A-8570-4E378D5A677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DCE83A79-8286-4D24-A2EC-7C05678DCF80}" type="datetime1">
              <a:rPr lang="ja-JP" altLang="en-US" smtClean="0"/>
              <a:pPr>
                <a:defRPr/>
              </a:pPr>
              <a:t>2024/5/31</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B6D5325-C545-49B1-ACCC-0E99AEDC32C1}"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42D3026-9D50-41B8-B97A-4E24A8A8F418}" type="datetime1">
              <a:rPr lang="ja-JP" altLang="en-US" smtClean="0"/>
              <a:pPr>
                <a:defRPr/>
              </a:pPr>
              <a:t>2024/5/31</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C3E8AA2-E2AE-4B33-815A-96EC90A2E76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06E9673-4E4B-4CB0-8DD2-78972D2BCBD5}" type="datetime1">
              <a:rPr lang="ja-JP" altLang="en-US" smtClean="0"/>
              <a:pPr>
                <a:defRPr/>
              </a:pPr>
              <a:t>2024/5/31</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71E3B56-81A3-486D-A72F-CE81567BF99C}"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Line 4"/>
          <p:cNvSpPr>
            <a:spLocks noChangeShapeType="1"/>
          </p:cNvSpPr>
          <p:nvPr/>
        </p:nvSpPr>
        <p:spPr bwMode="auto">
          <a:xfrm>
            <a:off x="0" y="476250"/>
            <a:ext cx="9144000" cy="0"/>
          </a:xfrm>
          <a:prstGeom prst="line">
            <a:avLst/>
          </a:prstGeom>
          <a:noFill/>
          <a:ln w="28575">
            <a:solidFill>
              <a:srgbClr val="EC0000"/>
            </a:solidFill>
            <a:round/>
            <a:headEnd/>
            <a:tailEnd/>
          </a:ln>
        </p:spPr>
        <p:txBody>
          <a:bodyPr/>
          <a:lstStyle/>
          <a:p>
            <a:pPr>
              <a:defRPr/>
            </a:pPr>
            <a:endParaRPr lang="ja-JP" altLang="en-US"/>
          </a:p>
        </p:txBody>
      </p:sp>
      <p:pic>
        <p:nvPicPr>
          <p:cNvPr id="1027" name="Picture 5" descr="横型ロゴ"/>
          <p:cNvPicPr>
            <a:picLocks noChangeAspect="1" noChangeArrowheads="1"/>
          </p:cNvPicPr>
          <p:nvPr/>
        </p:nvPicPr>
        <p:blipFill>
          <a:blip r:embed="rId14" cstate="print"/>
          <a:srcRect l="14285" t="33655" r="14233" b="35959"/>
          <a:stretch>
            <a:fillRect/>
          </a:stretch>
        </p:blipFill>
        <p:spPr bwMode="auto">
          <a:xfrm>
            <a:off x="7904164" y="53976"/>
            <a:ext cx="1152525" cy="346075"/>
          </a:xfrm>
          <a:prstGeom prst="rect">
            <a:avLst/>
          </a:prstGeom>
          <a:noFill/>
          <a:ln w="9525">
            <a:noFill/>
            <a:miter lim="800000"/>
            <a:headEnd/>
            <a:tailEnd/>
          </a:ln>
        </p:spPr>
      </p:pic>
      <p:sp>
        <p:nvSpPr>
          <p:cNvPr id="102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9" name="Rectangle 3"/>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11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fld id="{B0D7D071-CE0C-4BF0-A00A-10BC6F5A768A}" type="datetime1">
              <a:rPr lang="ja-JP" altLang="en-US" smtClean="0"/>
              <a:pPr>
                <a:defRPr/>
              </a:pPr>
              <a:t>2024/5/31</a:t>
            </a:fld>
            <a:endParaRPr lang="en-US" altLang="ja-JP"/>
          </a:p>
        </p:txBody>
      </p:sp>
      <p:sp>
        <p:nvSpPr>
          <p:cNvPr id="12113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211398" name="Rectangle 6"/>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400">
                <a:ea typeface="ＭＳ Ｐゴシック" pitchFamily="50" charset="-128"/>
              </a:defRPr>
            </a:lvl1pPr>
          </a:lstStyle>
          <a:p>
            <a:pPr>
              <a:defRPr/>
            </a:pPr>
            <a:fld id="{D6787ABA-856B-47AF-B92F-A48C836F4F5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93"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 id="2147483892" r:id="rId12"/>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2"/>
          <p:cNvGraphicFramePr>
            <a:graphicFrameLocks noChangeAspect="1"/>
          </p:cNvGraphicFramePr>
          <p:nvPr/>
        </p:nvGraphicFramePr>
        <p:xfrm>
          <a:off x="7010400" y="55960"/>
          <a:ext cx="2012952" cy="383381"/>
        </p:xfrm>
        <a:graphic>
          <a:graphicData uri="http://schemas.openxmlformats.org/presentationml/2006/ole">
            <mc:AlternateContent xmlns:mc="http://schemas.openxmlformats.org/markup-compatibility/2006">
              <mc:Choice xmlns:v="urn:schemas-microsoft-com:vml" Requires="v">
                <p:oleObj spid="_x0000_s23616" name="Photo Editor 写真" r:id="rId3" imgW="11371429" imgH="2580952" progId="">
                  <p:embed/>
                </p:oleObj>
              </mc:Choice>
              <mc:Fallback>
                <p:oleObj name="Photo Editor 写真" r:id="rId3" imgW="11371429" imgH="2580952" progId="">
                  <p:embed/>
                  <p:pic>
                    <p:nvPicPr>
                      <p:cNvPr id="2560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55960"/>
                        <a:ext cx="2012952" cy="383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 Box 10"/>
          <p:cNvSpPr txBox="1">
            <a:spLocks noChangeArrowheads="1"/>
          </p:cNvSpPr>
          <p:nvPr/>
        </p:nvSpPr>
        <p:spPr bwMode="auto">
          <a:xfrm>
            <a:off x="179512" y="439341"/>
            <a:ext cx="5008400" cy="586957"/>
          </a:xfrm>
          <a:prstGeom prst="rect">
            <a:avLst/>
          </a:prstGeom>
          <a:noFill/>
          <a:ln w="38100" algn="ctr">
            <a:noFill/>
            <a:miter lim="800000"/>
            <a:headEnd/>
            <a:tailEnd/>
          </a:ln>
        </p:spPr>
        <p:txBody>
          <a:bodyPr wrap="none" lIns="90000" tIns="46800" rIns="90000" bIns="46800">
            <a:spAutoFit/>
          </a:bodyPr>
          <a:lstStyle/>
          <a:p>
            <a:pPr marL="536575" indent="-536575">
              <a:spcBef>
                <a:spcPct val="50000"/>
              </a:spcBef>
            </a:pPr>
            <a:r>
              <a:rPr lang="ja-JP" altLang="en-US" sz="3200" dirty="0">
                <a:solidFill>
                  <a:srgbClr val="0E2058"/>
                </a:solidFill>
                <a:latin typeface="HGP創英角ｺﾞｼｯｸUB" pitchFamily="50" charset="-128"/>
                <a:ea typeface="HGP創英角ｺﾞｼｯｸUB" pitchFamily="50" charset="-128"/>
              </a:rPr>
              <a:t>プログラム概要（一般コース）</a:t>
            </a:r>
          </a:p>
        </p:txBody>
      </p:sp>
      <p:graphicFrame>
        <p:nvGraphicFramePr>
          <p:cNvPr id="30" name="表 29"/>
          <p:cNvGraphicFramePr>
            <a:graphicFrameLocks noGrp="1"/>
          </p:cNvGraphicFramePr>
          <p:nvPr>
            <p:extLst>
              <p:ext uri="{D42A27DB-BD31-4B8C-83A1-F6EECF244321}">
                <p14:modId xmlns:p14="http://schemas.microsoft.com/office/powerpoint/2010/main" val="3258365008"/>
              </p:ext>
            </p:extLst>
          </p:nvPr>
        </p:nvGraphicFramePr>
        <p:xfrm>
          <a:off x="35496" y="1069146"/>
          <a:ext cx="9108504" cy="3214711"/>
        </p:xfrm>
        <a:graphic>
          <a:graphicData uri="http://schemas.openxmlformats.org/drawingml/2006/table">
            <a:tbl>
              <a:tblPr firstRow="1" bandRow="1">
                <a:tableStyleId>{5C22544A-7EE6-4342-B048-85BDC9FD1C3A}</a:tableStyleId>
              </a:tblPr>
              <a:tblGrid>
                <a:gridCol w="1028899">
                  <a:extLst>
                    <a:ext uri="{9D8B030D-6E8A-4147-A177-3AD203B41FA5}">
                      <a16:colId xmlns:a16="http://schemas.microsoft.com/office/drawing/2014/main" val="20000"/>
                    </a:ext>
                  </a:extLst>
                </a:gridCol>
                <a:gridCol w="8079605">
                  <a:extLst>
                    <a:ext uri="{9D8B030D-6E8A-4147-A177-3AD203B41FA5}">
                      <a16:colId xmlns:a16="http://schemas.microsoft.com/office/drawing/2014/main" val="20001"/>
                    </a:ext>
                  </a:extLst>
                </a:gridCol>
              </a:tblGrid>
              <a:tr h="432978">
                <a:tc gridSpan="2">
                  <a:txBody>
                    <a:bodyPr/>
                    <a:lstStyle/>
                    <a:p>
                      <a:r>
                        <a:rPr kumimoji="1" lang="ja-JP" altLang="en-US" sz="1400" dirty="0"/>
                        <a:t>ローテイト方式</a:t>
                      </a:r>
                    </a:p>
                  </a:txBody>
                  <a:tcPr marL="121920" marR="121920" marT="34290" marB="34290" anchor="ctr">
                    <a:solidFill>
                      <a:srgbClr val="FB4425"/>
                    </a:solidFill>
                  </a:tcPr>
                </a:tc>
                <a:tc hMerge="1">
                  <a:txBody>
                    <a:bodyPr/>
                    <a:lstStyle/>
                    <a:p>
                      <a:endParaRPr kumimoji="1" lang="ja-JP" altLang="en-US" dirty="0"/>
                    </a:p>
                  </a:txBody>
                  <a:tcPr/>
                </a:tc>
                <a:extLst>
                  <a:ext uri="{0D108BD9-81ED-4DB2-BD59-A6C34878D82A}">
                    <a16:rowId xmlns:a16="http://schemas.microsoft.com/office/drawing/2014/main" val="10000"/>
                  </a:ext>
                </a:extLst>
              </a:tr>
              <a:tr h="432978">
                <a:tc>
                  <a:txBody>
                    <a:bodyPr/>
                    <a:lstStyle/>
                    <a:p>
                      <a:pPr algn="dist"/>
                      <a:r>
                        <a:rPr kumimoji="1" lang="en-US" altLang="ja-JP" sz="1400" b="1" dirty="0">
                          <a:effectLst/>
                        </a:rPr>
                        <a:t>1</a:t>
                      </a:r>
                      <a:r>
                        <a:rPr kumimoji="1" lang="ja-JP" altLang="en-US" sz="1400" b="1" dirty="0">
                          <a:effectLst/>
                        </a:rPr>
                        <a:t>年次</a:t>
                      </a:r>
                    </a:p>
                  </a:txBody>
                  <a:tcPr marL="121920" marR="121920" marT="34290" marB="34290" anchor="ctr">
                    <a:solidFill>
                      <a:srgbClr val="FFE5E5"/>
                    </a:solidFill>
                  </a:tcPr>
                </a:tc>
                <a:tc>
                  <a:txBody>
                    <a:bodyPr/>
                    <a:lstStyle/>
                    <a:p>
                      <a:r>
                        <a:rPr kumimoji="1" lang="ja-JP" altLang="en-US" sz="1400" dirty="0"/>
                        <a:t>内科</a:t>
                      </a:r>
                      <a:r>
                        <a:rPr kumimoji="1" lang="en-US" altLang="ja-JP" sz="1400" dirty="0"/>
                        <a:t>6</a:t>
                      </a:r>
                      <a:r>
                        <a:rPr kumimoji="1" lang="ja-JP" altLang="en-US" sz="1400" dirty="0"/>
                        <a:t>ヶ月（</a:t>
                      </a:r>
                      <a:r>
                        <a:rPr kumimoji="1" lang="en-US" altLang="ja-JP" sz="1400" dirty="0"/>
                        <a:t>1</a:t>
                      </a:r>
                      <a:r>
                        <a:rPr kumimoji="1" lang="ja-JP" altLang="en-US" sz="1400" dirty="0"/>
                        <a:t>）、外科</a:t>
                      </a:r>
                      <a:r>
                        <a:rPr kumimoji="1" lang="en-US" altLang="ja-JP" sz="1400" dirty="0"/>
                        <a:t>2</a:t>
                      </a:r>
                      <a:r>
                        <a:rPr kumimoji="1" lang="ja-JP" altLang="en-US" sz="1400" dirty="0"/>
                        <a:t>ヶ月、救急集中治療科</a:t>
                      </a:r>
                      <a:r>
                        <a:rPr kumimoji="1" lang="en-US" altLang="ja-JP" sz="1400" dirty="0"/>
                        <a:t>3</a:t>
                      </a:r>
                      <a:r>
                        <a:rPr kumimoji="1" lang="ja-JP" altLang="en-US" sz="1400" dirty="0"/>
                        <a:t>ヶ月、選択科</a:t>
                      </a:r>
                      <a:r>
                        <a:rPr kumimoji="1" lang="en-US" altLang="ja-JP" sz="1400" dirty="0"/>
                        <a:t>1</a:t>
                      </a:r>
                      <a:r>
                        <a:rPr kumimoji="1" lang="ja-JP" altLang="en-US" sz="1400" dirty="0"/>
                        <a:t>ヶ月（</a:t>
                      </a:r>
                      <a:r>
                        <a:rPr kumimoji="1" lang="en-US" altLang="ja-JP" sz="1400" dirty="0"/>
                        <a:t>2</a:t>
                      </a:r>
                      <a:r>
                        <a:rPr kumimoji="1" lang="ja-JP" altLang="en-US" sz="1400" dirty="0"/>
                        <a:t>）（順不同）</a:t>
                      </a:r>
                    </a:p>
                  </a:txBody>
                  <a:tcPr marL="121920" marR="121920" marT="34290" marB="34290" anchor="ctr">
                    <a:solidFill>
                      <a:srgbClr val="FFE5E5"/>
                    </a:solidFill>
                  </a:tcPr>
                </a:tc>
                <a:extLst>
                  <a:ext uri="{0D108BD9-81ED-4DB2-BD59-A6C34878D82A}">
                    <a16:rowId xmlns:a16="http://schemas.microsoft.com/office/drawing/2014/main" val="10001"/>
                  </a:ext>
                </a:extLst>
              </a:tr>
              <a:tr h="533808">
                <a:tc>
                  <a:txBody>
                    <a:bodyPr/>
                    <a:lstStyle/>
                    <a:p>
                      <a:pPr algn="dist"/>
                      <a:r>
                        <a:rPr kumimoji="1" lang="en-US" altLang="ja-JP" sz="1400" b="1" dirty="0"/>
                        <a:t>2</a:t>
                      </a:r>
                      <a:r>
                        <a:rPr kumimoji="1" lang="ja-JP" altLang="en-US" sz="1400" b="1" dirty="0"/>
                        <a:t>年次</a:t>
                      </a:r>
                    </a:p>
                  </a:txBody>
                  <a:tcPr marL="121920" marR="121920" marT="34290" marB="34290" anchor="ctr">
                    <a:solidFill>
                      <a:srgbClr val="FFE5E5"/>
                    </a:solidFill>
                  </a:tcPr>
                </a:tc>
                <a:tc>
                  <a:txBody>
                    <a:bodyPr/>
                    <a:lstStyle/>
                    <a:p>
                      <a:r>
                        <a:rPr kumimoji="1" lang="ja-JP" altLang="en-US" sz="1400" dirty="0"/>
                        <a:t>必修科（小児科</a:t>
                      </a:r>
                      <a:r>
                        <a:rPr kumimoji="1" lang="en-US" altLang="ja-JP" sz="1400" dirty="0"/>
                        <a:t>1</a:t>
                      </a:r>
                      <a:r>
                        <a:rPr kumimoji="1" lang="ja-JP" altLang="en-US" sz="1400" dirty="0"/>
                        <a:t>ヶ月、産婦人科</a:t>
                      </a:r>
                      <a:r>
                        <a:rPr kumimoji="1" lang="en-US" altLang="ja-JP" sz="1400" dirty="0"/>
                        <a:t>1</a:t>
                      </a:r>
                      <a:r>
                        <a:rPr kumimoji="1" lang="ja-JP" altLang="en-US" sz="1400" dirty="0"/>
                        <a:t>ヶ月、精神神経科</a:t>
                      </a:r>
                      <a:r>
                        <a:rPr kumimoji="1" lang="en-US" altLang="ja-JP" sz="1400" dirty="0"/>
                        <a:t>1</a:t>
                      </a:r>
                      <a:r>
                        <a:rPr kumimoji="1" lang="ja-JP" altLang="en-US" sz="1400" dirty="0"/>
                        <a:t>ヶ月、地域医療</a:t>
                      </a:r>
                      <a:r>
                        <a:rPr kumimoji="1" lang="en-US" altLang="ja-JP" sz="1400" dirty="0"/>
                        <a:t>1</a:t>
                      </a:r>
                      <a:r>
                        <a:rPr kumimoji="1" lang="ja-JP" altLang="en-US" sz="1400" dirty="0"/>
                        <a:t>ヶ月（</a:t>
                      </a:r>
                      <a:r>
                        <a:rPr kumimoji="1" lang="en-US" altLang="ja-JP" sz="1400" dirty="0"/>
                        <a:t>3</a:t>
                      </a:r>
                      <a:r>
                        <a:rPr kumimoji="1" lang="ja-JP" altLang="en-US" sz="1400" dirty="0"/>
                        <a:t>）、麻酔科</a:t>
                      </a:r>
                      <a:r>
                        <a:rPr kumimoji="1" lang="en-US" altLang="ja-JP" sz="1400" dirty="0"/>
                        <a:t>2</a:t>
                      </a:r>
                      <a:r>
                        <a:rPr kumimoji="1" lang="ja-JP" altLang="en-US" sz="1400" dirty="0"/>
                        <a:t>か月）、</a:t>
                      </a:r>
                      <a:endParaRPr kumimoji="1" lang="en-US" altLang="ja-JP" sz="1400" dirty="0"/>
                    </a:p>
                    <a:p>
                      <a:r>
                        <a:rPr kumimoji="1" lang="ja-JP" altLang="en-US" sz="1400" dirty="0"/>
                        <a:t>選択科</a:t>
                      </a:r>
                      <a:r>
                        <a:rPr kumimoji="1" lang="en-US" altLang="ja-JP" sz="1400" dirty="0"/>
                        <a:t>6</a:t>
                      </a:r>
                      <a:r>
                        <a:rPr kumimoji="1" lang="ja-JP" altLang="en-US" sz="1400" dirty="0"/>
                        <a:t>ヶ月（</a:t>
                      </a:r>
                      <a:r>
                        <a:rPr kumimoji="1" lang="en-US" altLang="ja-JP" sz="1400" dirty="0"/>
                        <a:t>4</a:t>
                      </a:r>
                      <a:r>
                        <a:rPr kumimoji="1" lang="ja-JP" altLang="en-US" sz="1400" dirty="0"/>
                        <a:t>）（順不同）</a:t>
                      </a:r>
                    </a:p>
                  </a:txBody>
                  <a:tcPr marL="121920" marR="121920" marT="34290" marB="34290" anchor="ctr">
                    <a:solidFill>
                      <a:srgbClr val="FFE5E5"/>
                    </a:solidFill>
                  </a:tcPr>
                </a:tc>
                <a:extLst>
                  <a:ext uri="{0D108BD9-81ED-4DB2-BD59-A6C34878D82A}">
                    <a16:rowId xmlns:a16="http://schemas.microsoft.com/office/drawing/2014/main" val="10002"/>
                  </a:ext>
                </a:extLst>
              </a:tr>
              <a:tr h="1814947">
                <a:tc gridSpan="2">
                  <a:txBody>
                    <a:bodyPr/>
                    <a:lstStyle/>
                    <a:p>
                      <a:r>
                        <a:rPr kumimoji="1" lang="ja-JP" altLang="en-US" sz="1400" dirty="0"/>
                        <a:t>（</a:t>
                      </a:r>
                      <a:r>
                        <a:rPr kumimoji="1" lang="en-US" altLang="ja-JP" sz="1400" dirty="0"/>
                        <a:t>1</a:t>
                      </a:r>
                      <a:r>
                        <a:rPr kumimoji="1" lang="ja-JP" altLang="en-US" sz="1400" dirty="0"/>
                        <a:t>）消化器内科、</a:t>
                      </a:r>
                      <a:r>
                        <a:rPr kumimoji="1" lang="ja-JP" altLang="en-US" sz="1400" dirty="0">
                          <a:solidFill>
                            <a:schemeClr val="tx1"/>
                          </a:solidFill>
                        </a:rPr>
                        <a:t>循環器内科</a:t>
                      </a:r>
                      <a:r>
                        <a:rPr kumimoji="1" lang="ja-JP" altLang="en-US" sz="1400" dirty="0"/>
                        <a:t>、糖尿病内分泌代謝内科・腎臓内科、血液腫瘍科・腫瘍内科、呼吸器内科、脳神経内科、</a:t>
                      </a:r>
                      <a:endParaRPr kumimoji="1" lang="en-US" altLang="ja-JP" sz="1400" dirty="0"/>
                    </a:p>
                    <a:p>
                      <a:r>
                        <a:rPr kumimoji="1" lang="ja-JP" altLang="en-US" sz="1400" dirty="0"/>
                        <a:t>　　総合内科</a:t>
                      </a:r>
                      <a:r>
                        <a:rPr kumimoji="1" lang="ja-JP" altLang="en-US" sz="1400" dirty="0">
                          <a:solidFill>
                            <a:schemeClr val="tx1"/>
                          </a:solidFill>
                        </a:rPr>
                        <a:t>・リウマチアレルギー内科</a:t>
                      </a:r>
                      <a:r>
                        <a:rPr kumimoji="1" lang="ja-JP" altLang="en-US" sz="1400" dirty="0"/>
                        <a:t>の中から</a:t>
                      </a:r>
                      <a:r>
                        <a:rPr kumimoji="1" lang="en-US" altLang="ja-JP" sz="1400" dirty="0"/>
                        <a:t>3</a:t>
                      </a:r>
                      <a:r>
                        <a:rPr kumimoji="1" lang="ja-JP" altLang="en-US" sz="1400" dirty="0"/>
                        <a:t>～</a:t>
                      </a:r>
                      <a:r>
                        <a:rPr kumimoji="1" lang="en-US" altLang="ja-JP" sz="1400" dirty="0"/>
                        <a:t>4</a:t>
                      </a:r>
                      <a:r>
                        <a:rPr kumimoji="1" lang="ja-JP" altLang="en-US" sz="1400" dirty="0"/>
                        <a:t>科選択し、各</a:t>
                      </a:r>
                      <a:r>
                        <a:rPr kumimoji="1" lang="en-US" altLang="ja-JP" sz="1400" dirty="0"/>
                        <a:t>2</a:t>
                      </a:r>
                      <a:r>
                        <a:rPr kumimoji="1" lang="ja-JP" altLang="en-US" sz="1400" dirty="0"/>
                        <a:t>ヶ月研修する。</a:t>
                      </a:r>
                      <a:endParaRPr kumimoji="1" lang="en-US" altLang="ja-JP" sz="1400" dirty="0"/>
                    </a:p>
                    <a:p>
                      <a:r>
                        <a:rPr kumimoji="1" lang="ja-JP" altLang="en-US" sz="1400" dirty="0"/>
                        <a:t>（</a:t>
                      </a:r>
                      <a:r>
                        <a:rPr kumimoji="1" lang="en-US" altLang="ja-JP" sz="1400" dirty="0"/>
                        <a:t>2</a:t>
                      </a:r>
                      <a:r>
                        <a:rPr kumimoji="1" lang="ja-JP" altLang="en-US" sz="1400" dirty="0"/>
                        <a:t>）</a:t>
                      </a:r>
                      <a:r>
                        <a:rPr kumimoji="1" lang="en-US" altLang="ja-JP" sz="1400" dirty="0"/>
                        <a:t>1</a:t>
                      </a:r>
                      <a:r>
                        <a:rPr kumimoji="1" lang="ja-JP" altLang="en-US" sz="1400" dirty="0"/>
                        <a:t>年次の選択科</a:t>
                      </a:r>
                      <a:r>
                        <a:rPr kumimoji="1" lang="en-US" altLang="ja-JP" sz="1400" dirty="0"/>
                        <a:t>1</a:t>
                      </a:r>
                      <a:r>
                        <a:rPr kumimoji="1" lang="ja-JP" altLang="en-US" sz="1400" dirty="0"/>
                        <a:t>か月で、必修科（麻酔科・地域を除く）を研修することも可能。</a:t>
                      </a:r>
                      <a:endParaRPr kumimoji="1" lang="en-US" altLang="ja-JP" sz="1400" dirty="0"/>
                    </a:p>
                    <a:p>
                      <a:r>
                        <a:rPr kumimoji="1" lang="ja-JP" altLang="en-US" sz="1400" dirty="0"/>
                        <a:t>（</a:t>
                      </a:r>
                      <a:r>
                        <a:rPr kumimoji="1" lang="en-US" altLang="ja-JP" sz="1400" dirty="0"/>
                        <a:t>3</a:t>
                      </a:r>
                      <a:r>
                        <a:rPr kumimoji="1" lang="ja-JP" altLang="en-US" sz="1400" dirty="0"/>
                        <a:t>）国保多古中央病院</a:t>
                      </a:r>
                      <a:r>
                        <a:rPr kumimoji="1" lang="en-US" altLang="ja-JP" sz="1400" dirty="0"/>
                        <a:t>1</a:t>
                      </a:r>
                      <a:r>
                        <a:rPr kumimoji="1" lang="ja-JP" altLang="en-US" sz="1400" dirty="0"/>
                        <a:t>ヶ月または、黒田内科診療所または大栄診療所またはなのはなクリニック及びつかだファミリー</a:t>
                      </a:r>
                      <a:endParaRPr kumimoji="1" lang="en-US" altLang="ja-JP" sz="1400" dirty="0"/>
                    </a:p>
                    <a:p>
                      <a:r>
                        <a:rPr kumimoji="1" lang="ja-JP" altLang="en-US" sz="1400" dirty="0"/>
                        <a:t>　　クリニックを各</a:t>
                      </a:r>
                      <a:r>
                        <a:rPr kumimoji="1" lang="en-US" altLang="ja-JP" sz="1400" dirty="0"/>
                        <a:t>2</a:t>
                      </a:r>
                      <a:r>
                        <a:rPr kumimoji="1" lang="ja-JP" altLang="en-US" sz="1400" dirty="0"/>
                        <a:t>週間合計 </a:t>
                      </a:r>
                      <a:r>
                        <a:rPr kumimoji="1" lang="en-US" altLang="ja-JP" sz="1400" dirty="0"/>
                        <a:t>1</a:t>
                      </a:r>
                      <a:r>
                        <a:rPr kumimoji="1" lang="ja-JP" altLang="en-US" sz="1400" dirty="0"/>
                        <a:t>ヶ月研修する。</a:t>
                      </a:r>
                      <a:endParaRPr kumimoji="1" lang="en-US" altLang="ja-JP" sz="1400" dirty="0"/>
                    </a:p>
                    <a:p>
                      <a:r>
                        <a:rPr kumimoji="1" lang="ja-JP" altLang="en-US" sz="1400" dirty="0"/>
                        <a:t>（</a:t>
                      </a:r>
                      <a:r>
                        <a:rPr kumimoji="1" lang="en-US" altLang="ja-JP" sz="1400" dirty="0"/>
                        <a:t>4</a:t>
                      </a:r>
                      <a:r>
                        <a:rPr kumimoji="1" lang="ja-JP" altLang="en-US" sz="1400" dirty="0"/>
                        <a:t>）内科・精神神経科・小児科・外科・整形外科・形成外科・脳神経外科・心臓血管外科・皮膚科・泌尿器科・産婦人科</a:t>
                      </a:r>
                      <a:endParaRPr kumimoji="1" lang="en-US" altLang="ja-JP" sz="1400" dirty="0"/>
                    </a:p>
                    <a:p>
                      <a:r>
                        <a:rPr kumimoji="1" lang="ja-JP" altLang="en-US" sz="1400" dirty="0"/>
                        <a:t>　　 眼科・耳鼻咽喉科・放射線科・麻酔科・救急集中治療科・新生児科・呼吸器外科・感染症科、病理部</a:t>
                      </a:r>
                      <a:endParaRPr kumimoji="1" lang="en-US" altLang="ja-JP" sz="1400" dirty="0"/>
                    </a:p>
                    <a:p>
                      <a:r>
                        <a:rPr kumimoji="1" lang="ja-JP" altLang="en-US" sz="1400" dirty="0"/>
                        <a:t>　　の中から、選択し研修する。</a:t>
                      </a:r>
                      <a:endParaRPr kumimoji="1" lang="en-US" altLang="ja-JP" sz="1400" dirty="0"/>
                    </a:p>
                  </a:txBody>
                  <a:tcPr marL="121920" marR="121920" marT="34290" marB="34290" anchor="ctr">
                    <a:solidFill>
                      <a:srgbClr val="FFF3F3"/>
                    </a:solidFill>
                  </a:tcPr>
                </a:tc>
                <a:tc hMerge="1">
                  <a:txBody>
                    <a:bodyPr/>
                    <a:lstStyle/>
                    <a:p>
                      <a:endParaRPr kumimoji="1" lang="ja-JP" altLang="en-US" dirty="0"/>
                    </a:p>
                  </a:txBody>
                  <a:tcPr/>
                </a:tc>
                <a:extLst>
                  <a:ext uri="{0D108BD9-81ED-4DB2-BD59-A6C34878D82A}">
                    <a16:rowId xmlns:a16="http://schemas.microsoft.com/office/drawing/2014/main" val="10003"/>
                  </a:ext>
                </a:extLst>
              </a:tr>
            </a:tbl>
          </a:graphicData>
        </a:graphic>
      </p:graphicFrame>
      <p:sp>
        <p:nvSpPr>
          <p:cNvPr id="32" name="テキスト ボックス 31"/>
          <p:cNvSpPr txBox="1"/>
          <p:nvPr/>
        </p:nvSpPr>
        <p:spPr>
          <a:xfrm>
            <a:off x="515730" y="6104751"/>
            <a:ext cx="6494670" cy="461665"/>
          </a:xfrm>
          <a:prstGeom prst="rect">
            <a:avLst/>
          </a:prstGeom>
          <a:noFill/>
        </p:spPr>
        <p:txBody>
          <a:bodyPr wrap="square" rtlCol="0">
            <a:spAutoFit/>
          </a:bodyPr>
          <a:lstStyle/>
          <a:p>
            <a:r>
              <a:rPr kumimoji="1" lang="ja-JP" altLang="en-US" sz="1200" dirty="0">
                <a:latin typeface="+mn-ea"/>
                <a:ea typeface="+mn-ea"/>
              </a:rPr>
              <a:t>＊</a:t>
            </a:r>
            <a:r>
              <a:rPr lang="ja-JP" altLang="en-US" sz="1200" dirty="0">
                <a:latin typeface="+mn-ea"/>
                <a:ea typeface="+mn-ea"/>
              </a:rPr>
              <a:t>はオリエンテーションと多職種研修内科</a:t>
            </a:r>
            <a:endParaRPr lang="en-US" altLang="ja-JP" sz="1200" dirty="0">
              <a:latin typeface="+mn-ea"/>
              <a:ea typeface="+mn-ea"/>
            </a:endParaRPr>
          </a:p>
          <a:p>
            <a:r>
              <a:rPr lang="en-US" altLang="ja-JP" sz="1200" dirty="0">
                <a:latin typeface="ＭＳ Ｐゴシック 本文"/>
              </a:rPr>
              <a:t>※</a:t>
            </a:r>
            <a:r>
              <a:rPr lang="ja-JP" altLang="en-US" sz="1200" dirty="0">
                <a:latin typeface="ＭＳ Ｐゴシック 本文"/>
              </a:rPr>
              <a:t>内科のローテイト時期は、１年次４か月必須、２年次２ヵ月必須など変更になる可能性があります</a:t>
            </a:r>
            <a:endParaRPr kumimoji="1" lang="ja-JP" altLang="en-US" sz="1200" dirty="0">
              <a:latin typeface="ＭＳ Ｐゴシック 本文"/>
              <a:ea typeface="+mn-ea"/>
            </a:endParaRPr>
          </a:p>
        </p:txBody>
      </p:sp>
      <p:sp>
        <p:nvSpPr>
          <p:cNvPr id="8" name="スライド番号プレースホルダ 7"/>
          <p:cNvSpPr>
            <a:spLocks noGrp="1"/>
          </p:cNvSpPr>
          <p:nvPr>
            <p:ph type="sldNum" sz="quarter" idx="12"/>
          </p:nvPr>
        </p:nvSpPr>
        <p:spPr/>
        <p:txBody>
          <a:bodyPr/>
          <a:lstStyle/>
          <a:p>
            <a:pPr>
              <a:defRPr/>
            </a:pPr>
            <a:fld id="{1CC4DD5D-A327-4F4E-AB7F-6AC1E9C75829}" type="slidenum">
              <a:rPr lang="en-US" altLang="ja-JP" smtClean="0"/>
              <a:pPr>
                <a:defRPr/>
              </a:pPr>
              <a:t>1</a:t>
            </a:fld>
            <a:endParaRPr lang="en-US" altLang="ja-JP"/>
          </a:p>
        </p:txBody>
      </p:sp>
      <p:graphicFrame>
        <p:nvGraphicFramePr>
          <p:cNvPr id="9" name="表 8">
            <a:extLst>
              <a:ext uri="{FF2B5EF4-FFF2-40B4-BE49-F238E27FC236}">
                <a16:creationId xmlns:a16="http://schemas.microsoft.com/office/drawing/2014/main" id="{F5F2CDAB-F9E6-4B0B-BBBD-9479F466061C}"/>
              </a:ext>
            </a:extLst>
          </p:cNvPr>
          <p:cNvGraphicFramePr>
            <a:graphicFrameLocks noGrp="1"/>
          </p:cNvGraphicFramePr>
          <p:nvPr>
            <p:extLst>
              <p:ext uri="{D42A27DB-BD31-4B8C-83A1-F6EECF244321}">
                <p14:modId xmlns:p14="http://schemas.microsoft.com/office/powerpoint/2010/main" val="2711857794"/>
              </p:ext>
            </p:extLst>
          </p:nvPr>
        </p:nvGraphicFramePr>
        <p:xfrm>
          <a:off x="35495" y="4516670"/>
          <a:ext cx="9108506" cy="1576626"/>
        </p:xfrm>
        <a:graphic>
          <a:graphicData uri="http://schemas.openxmlformats.org/drawingml/2006/table">
            <a:tbl>
              <a:tblPr firstRow="1" bandRow="1">
                <a:tableStyleId>{5C22544A-7EE6-4342-B048-85BDC9FD1C3A}</a:tableStyleId>
              </a:tblPr>
              <a:tblGrid>
                <a:gridCol w="652569">
                  <a:extLst>
                    <a:ext uri="{9D8B030D-6E8A-4147-A177-3AD203B41FA5}">
                      <a16:colId xmlns:a16="http://schemas.microsoft.com/office/drawing/2014/main" val="20000"/>
                    </a:ext>
                  </a:extLst>
                </a:gridCol>
                <a:gridCol w="376784">
                  <a:extLst>
                    <a:ext uri="{9D8B030D-6E8A-4147-A177-3AD203B41FA5}">
                      <a16:colId xmlns:a16="http://schemas.microsoft.com/office/drawing/2014/main" val="20001"/>
                    </a:ext>
                  </a:extLst>
                </a:gridCol>
                <a:gridCol w="301746">
                  <a:extLst>
                    <a:ext uri="{9D8B030D-6E8A-4147-A177-3AD203B41FA5}">
                      <a16:colId xmlns:a16="http://schemas.microsoft.com/office/drawing/2014/main" val="20002"/>
                    </a:ext>
                  </a:extLst>
                </a:gridCol>
                <a:gridCol w="840693">
                  <a:extLst>
                    <a:ext uri="{9D8B030D-6E8A-4147-A177-3AD203B41FA5}">
                      <a16:colId xmlns:a16="http://schemas.microsoft.com/office/drawing/2014/main" val="20003"/>
                    </a:ext>
                  </a:extLst>
                </a:gridCol>
                <a:gridCol w="780537">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648072">
                  <a:extLst>
                    <a:ext uri="{9D8B030D-6E8A-4147-A177-3AD203B41FA5}">
                      <a16:colId xmlns:a16="http://schemas.microsoft.com/office/drawing/2014/main" val="20007"/>
                    </a:ext>
                  </a:extLst>
                </a:gridCol>
                <a:gridCol w="792088">
                  <a:extLst>
                    <a:ext uri="{9D8B030D-6E8A-4147-A177-3AD203B41FA5}">
                      <a16:colId xmlns:a16="http://schemas.microsoft.com/office/drawing/2014/main" val="20010"/>
                    </a:ext>
                  </a:extLst>
                </a:gridCol>
                <a:gridCol w="1248083">
                  <a:extLst>
                    <a:ext uri="{9D8B030D-6E8A-4147-A177-3AD203B41FA5}">
                      <a16:colId xmlns:a16="http://schemas.microsoft.com/office/drawing/2014/main" val="20011"/>
                    </a:ext>
                  </a:extLst>
                </a:gridCol>
                <a:gridCol w="1272197">
                  <a:extLst>
                    <a:ext uri="{9D8B030D-6E8A-4147-A177-3AD203B41FA5}">
                      <a16:colId xmlns:a16="http://schemas.microsoft.com/office/drawing/2014/main" val="20008"/>
                    </a:ext>
                  </a:extLst>
                </a:gridCol>
                <a:gridCol w="899593">
                  <a:extLst>
                    <a:ext uri="{9D8B030D-6E8A-4147-A177-3AD203B41FA5}">
                      <a16:colId xmlns:a16="http://schemas.microsoft.com/office/drawing/2014/main" val="20009"/>
                    </a:ext>
                  </a:extLst>
                </a:gridCol>
              </a:tblGrid>
              <a:tr h="464106">
                <a:tc gridSpan="11">
                  <a:txBody>
                    <a:bodyPr/>
                    <a:lstStyle/>
                    <a:p>
                      <a:r>
                        <a:rPr kumimoji="1" lang="ja-JP" altLang="en-US" sz="1400" dirty="0">
                          <a:solidFill>
                            <a:schemeClr val="tx1"/>
                          </a:solidFill>
                        </a:rPr>
                        <a:t>＜ローテイト一例＞</a:t>
                      </a:r>
                      <a:endParaRPr kumimoji="1" lang="en-US" altLang="ja-JP" sz="1400" dirty="0">
                        <a:solidFill>
                          <a:schemeClr val="tx1"/>
                        </a:solidFill>
                      </a:endParaRPr>
                    </a:p>
                  </a:txBody>
                  <a:tcPr marL="121920" marR="121920" marT="34290" marB="34290">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en-US" altLang="ja-JP" sz="1200" dirty="0">
                        <a:solidFill>
                          <a:schemeClr val="tx1"/>
                        </a:solidFill>
                      </a:endParaRPr>
                    </a:p>
                  </a:txBody>
                  <a:tcP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en-US" altLang="ja-JP" sz="1200" dirty="0"/>
                    </a:p>
                  </a:txBody>
                  <a:tcPr/>
                </a:tc>
                <a:tc>
                  <a:txBody>
                    <a:bodyPr/>
                    <a:lstStyle/>
                    <a:p>
                      <a:endParaRPr kumimoji="1" lang="en-US" altLang="ja-JP" sz="1400" dirty="0">
                        <a:solidFill>
                          <a:schemeClr val="tx1"/>
                        </a:solidFill>
                      </a:endParaRPr>
                    </a:p>
                  </a:txBody>
                  <a:tcPr marL="121920" marR="121920" marT="34290" marB="34290">
                    <a:noFill/>
                  </a:tcPr>
                </a:tc>
                <a:extLst>
                  <a:ext uri="{0D108BD9-81ED-4DB2-BD59-A6C34878D82A}">
                    <a16:rowId xmlns:a16="http://schemas.microsoft.com/office/drawing/2014/main" val="10000"/>
                  </a:ext>
                </a:extLst>
              </a:tr>
              <a:tr h="539742">
                <a:tc>
                  <a:txBody>
                    <a:bodyPr/>
                    <a:lstStyle/>
                    <a:p>
                      <a:pPr algn="ctr"/>
                      <a:r>
                        <a:rPr kumimoji="1" lang="en-US" altLang="ja-JP" sz="1600" dirty="0">
                          <a:effectLst>
                            <a:outerShdw blurRad="38100" dist="38100" dir="2700000" algn="tl">
                              <a:srgbClr val="000000">
                                <a:alpha val="43137"/>
                              </a:srgbClr>
                            </a:outerShdw>
                          </a:effectLst>
                        </a:rPr>
                        <a:t>1</a:t>
                      </a:r>
                      <a:r>
                        <a:rPr kumimoji="1" lang="ja-JP" altLang="en-US" sz="1600" dirty="0">
                          <a:effectLst>
                            <a:outerShdw blurRad="38100" dist="38100" dir="2700000" algn="tl">
                              <a:srgbClr val="000000">
                                <a:alpha val="43137"/>
                              </a:srgbClr>
                            </a:outerShdw>
                          </a:effectLst>
                        </a:rPr>
                        <a:t>年次</a:t>
                      </a:r>
                    </a:p>
                  </a:txBody>
                  <a:tcPr marL="121920" marR="121920" marT="34290" marB="34290" anchor="ctr">
                    <a:solidFill>
                      <a:schemeClr val="bg1">
                        <a:lumMod val="95000"/>
                      </a:schemeClr>
                    </a:solidFill>
                  </a:tcPr>
                </a:tc>
                <a:tc>
                  <a:txBody>
                    <a:bodyPr/>
                    <a:lstStyle/>
                    <a:p>
                      <a:pPr algn="ctr"/>
                      <a:r>
                        <a:rPr kumimoji="1" lang="ja-JP" altLang="en-US" sz="1600" dirty="0"/>
                        <a:t>＊</a:t>
                      </a:r>
                    </a:p>
                  </a:txBody>
                  <a:tcPr marL="121920" marR="121920" marT="34290" marB="34290" anchor="ctr">
                    <a:solidFill>
                      <a:srgbClr val="FFC000"/>
                    </a:solidFill>
                  </a:tcPr>
                </a:tc>
                <a:tc gridSpan="2">
                  <a:txBody>
                    <a:bodyPr/>
                    <a:lstStyle/>
                    <a:p>
                      <a:pPr algn="ctr"/>
                      <a:r>
                        <a:rPr kumimoji="1" lang="ja-JP" altLang="en-US" sz="1100" b="0" dirty="0"/>
                        <a:t>内科</a:t>
                      </a:r>
                      <a:endParaRPr kumimoji="1" lang="en-US" altLang="ja-JP" sz="1000" b="0" dirty="0"/>
                    </a:p>
                    <a:p>
                      <a:pPr algn="ctr"/>
                      <a:r>
                        <a:rPr kumimoji="1" lang="en-US" altLang="ja-JP" sz="1400" dirty="0"/>
                        <a:t>2</a:t>
                      </a:r>
                      <a:r>
                        <a:rPr kumimoji="1" lang="ja-JP" altLang="en-US" sz="1400" dirty="0"/>
                        <a:t>ヶ月</a:t>
                      </a:r>
                    </a:p>
                  </a:txBody>
                  <a:tcPr marL="121920" marR="121920" marT="34290" marB="34290" anchor="ctr">
                    <a:solidFill>
                      <a:srgbClr val="FFCCCC"/>
                    </a:solidFill>
                  </a:tcPr>
                </a:tc>
                <a:tc hMerge="1">
                  <a:txBody>
                    <a:bodyPr/>
                    <a:lstStyle/>
                    <a:p>
                      <a:pPr algn="ctr"/>
                      <a:endParaRPr kumimoji="1" lang="ja-JP" altLang="en-US" sz="1600" dirty="0"/>
                    </a:p>
                  </a:txBody>
                  <a:tcPr marL="121920" marR="121920" marT="34290" marB="34290" anchor="ctr">
                    <a:solidFill>
                      <a:srgbClr val="FFCCCC"/>
                    </a:solidFill>
                  </a:tcPr>
                </a:tc>
                <a:tc gridSpan="3">
                  <a:txBody>
                    <a:bodyPr/>
                    <a:lstStyle/>
                    <a:p>
                      <a:pPr algn="ctr"/>
                      <a:r>
                        <a:rPr kumimoji="1" lang="ja-JP" altLang="en-US" sz="1200" dirty="0">
                          <a:solidFill>
                            <a:schemeClr val="tx1"/>
                          </a:solidFill>
                        </a:rPr>
                        <a:t>救急集中治療科</a:t>
                      </a:r>
                      <a:endParaRPr kumimoji="1" lang="en-US" altLang="ja-JP" sz="1200" dirty="0">
                        <a:solidFill>
                          <a:schemeClr val="tx1"/>
                        </a:solidFill>
                      </a:endParaRPr>
                    </a:p>
                    <a:p>
                      <a:pPr algn="ctr"/>
                      <a:r>
                        <a:rPr kumimoji="1" lang="en-US" altLang="ja-JP" sz="1600" dirty="0">
                          <a:solidFill>
                            <a:schemeClr val="tx1"/>
                          </a:solidFill>
                        </a:rPr>
                        <a:t>3</a:t>
                      </a:r>
                      <a:r>
                        <a:rPr kumimoji="1" lang="ja-JP" altLang="en-US" sz="1600" dirty="0">
                          <a:solidFill>
                            <a:schemeClr val="tx1"/>
                          </a:solidFill>
                        </a:rPr>
                        <a:t>ヶ月</a:t>
                      </a:r>
                    </a:p>
                  </a:txBody>
                  <a:tcPr marL="121920" marR="121920" marT="34290" marB="34290" anchor="ctr">
                    <a:solidFill>
                      <a:srgbClr val="FFFF00"/>
                    </a:solidFill>
                  </a:tcPr>
                </a:tc>
                <a:tc hMerge="1">
                  <a:txBody>
                    <a:bodyPr/>
                    <a:lstStyle/>
                    <a:p>
                      <a:pPr algn="ctr"/>
                      <a:endParaRPr kumimoji="1" lang="ja-JP" altLang="en-US" sz="1600" dirty="0"/>
                    </a:p>
                  </a:txBody>
                  <a:tcPr marL="121920" marR="121920" marT="34290" marB="34290" anchor="ctr">
                    <a:solidFill>
                      <a:srgbClr val="FFCCCC"/>
                    </a:solidFill>
                  </a:tcPr>
                </a:tc>
                <a:tc hMerge="1">
                  <a:txBody>
                    <a:bodyPr/>
                    <a:lstStyle/>
                    <a:p>
                      <a:endParaRPr kumimoji="1" lang="ja-JP" altLang="en-US"/>
                    </a:p>
                  </a:txBody>
                  <a:tcPr/>
                </a:tc>
                <a:tc gridSpan="2">
                  <a:txBody>
                    <a:bodyPr/>
                    <a:lstStyle/>
                    <a:p>
                      <a:pPr algn="ctr"/>
                      <a:r>
                        <a:rPr kumimoji="1" lang="ja-JP" altLang="en-US" sz="1050" b="0" dirty="0"/>
                        <a:t>内科</a:t>
                      </a:r>
                      <a:endParaRPr kumimoji="1" lang="en-US" altLang="ja-JP" sz="900" b="0" dirty="0"/>
                    </a:p>
                    <a:p>
                      <a:pPr algn="ctr"/>
                      <a:r>
                        <a:rPr kumimoji="1" lang="en-US" altLang="ja-JP" sz="1200" dirty="0"/>
                        <a:t>2</a:t>
                      </a:r>
                      <a:r>
                        <a:rPr kumimoji="1" lang="ja-JP" altLang="en-US" sz="1200" dirty="0"/>
                        <a:t>ヶ月</a:t>
                      </a:r>
                    </a:p>
                  </a:txBody>
                  <a:tcPr marL="121920" marR="121920" marT="34290" marB="34290" anchor="ctr">
                    <a:solidFill>
                      <a:srgbClr val="FFCCCC"/>
                    </a:solidFill>
                  </a:tcPr>
                </a:tc>
                <a:tc hMerge="1">
                  <a:txBody>
                    <a:bodyPr/>
                    <a:lstStyle/>
                    <a:p>
                      <a:endParaRPr kumimoji="1" lang="ja-JP" altLang="en-US"/>
                    </a:p>
                  </a:txBody>
                  <a:tcPr/>
                </a:tc>
                <a:tc>
                  <a:txBody>
                    <a:bodyPr/>
                    <a:lstStyle/>
                    <a:p>
                      <a:pPr algn="ctr"/>
                      <a:r>
                        <a:rPr kumimoji="1" lang="ja-JP" altLang="en-US" sz="1400" dirty="0"/>
                        <a:t>外科</a:t>
                      </a:r>
                      <a:endParaRPr kumimoji="1" lang="en-US" altLang="ja-JP" sz="1400" dirty="0"/>
                    </a:p>
                    <a:p>
                      <a:pPr algn="ctr"/>
                      <a:r>
                        <a:rPr kumimoji="1" lang="ja-JP" altLang="en-US" sz="1400" dirty="0"/>
                        <a:t>２ヶ月</a:t>
                      </a:r>
                    </a:p>
                  </a:txBody>
                  <a:tcPr marL="121920" marR="121920" marT="34290" marB="34290" anchor="ctr">
                    <a:solidFill>
                      <a:srgbClr val="CCECFF"/>
                    </a:solidFill>
                  </a:tcPr>
                </a:tc>
                <a:tc>
                  <a:txBody>
                    <a:bodyPr/>
                    <a:lstStyle/>
                    <a:p>
                      <a:pPr algn="ctr"/>
                      <a:r>
                        <a:rPr kumimoji="1" lang="ja-JP" altLang="en-US" sz="1100" b="0" dirty="0"/>
                        <a:t>内科</a:t>
                      </a:r>
                      <a:endParaRPr kumimoji="1" lang="en-US" altLang="ja-JP" sz="1000" b="0" dirty="0"/>
                    </a:p>
                    <a:p>
                      <a:pPr algn="ctr"/>
                      <a:r>
                        <a:rPr kumimoji="1" lang="en-US" altLang="ja-JP" sz="1400" dirty="0"/>
                        <a:t>2</a:t>
                      </a:r>
                      <a:r>
                        <a:rPr kumimoji="1" lang="ja-JP" altLang="en-US" sz="1400" dirty="0"/>
                        <a:t>ヶ月</a:t>
                      </a:r>
                    </a:p>
                  </a:txBody>
                  <a:tcPr marL="121920" marR="121920" marT="34290" marB="34290" anchor="ctr">
                    <a:solidFill>
                      <a:srgbClr val="FFCCCC"/>
                    </a:solidFill>
                  </a:tcPr>
                </a:tc>
                <a:tc>
                  <a:txBody>
                    <a:bodyPr/>
                    <a:lstStyle/>
                    <a:p>
                      <a:pPr algn="ctr"/>
                      <a:r>
                        <a:rPr kumimoji="1" lang="ja-JP" altLang="en-US" sz="1100" dirty="0"/>
                        <a:t>選択科</a:t>
                      </a:r>
                      <a:endParaRPr kumimoji="1" lang="en-US" altLang="ja-JP" sz="1100" dirty="0"/>
                    </a:p>
                    <a:p>
                      <a:pPr algn="ctr"/>
                      <a:r>
                        <a:rPr kumimoji="1" lang="en-US" altLang="ja-JP" sz="1400" dirty="0"/>
                        <a:t>1</a:t>
                      </a:r>
                      <a:r>
                        <a:rPr kumimoji="1" lang="ja-JP" altLang="en-US" sz="1400" dirty="0"/>
                        <a:t>ヶ月</a:t>
                      </a:r>
                    </a:p>
                  </a:txBody>
                  <a:tcPr marL="121920" marR="121920" marT="34290" marB="34290" anchor="ctr">
                    <a:solidFill>
                      <a:srgbClr val="CCECFF"/>
                    </a:solidFill>
                  </a:tcPr>
                </a:tc>
                <a:extLst>
                  <a:ext uri="{0D108BD9-81ED-4DB2-BD59-A6C34878D82A}">
                    <a16:rowId xmlns:a16="http://schemas.microsoft.com/office/drawing/2014/main" val="10001"/>
                  </a:ext>
                </a:extLst>
              </a:tr>
              <a:tr h="539742">
                <a:tc>
                  <a:txBody>
                    <a:bodyPr/>
                    <a:lstStyle/>
                    <a:p>
                      <a:pPr algn="ctr"/>
                      <a:r>
                        <a:rPr kumimoji="1" lang="en-US" altLang="ja-JP" sz="1600" dirty="0">
                          <a:effectLst>
                            <a:outerShdw blurRad="38100" dist="38100" dir="2700000" algn="tl">
                              <a:srgbClr val="000000">
                                <a:alpha val="43137"/>
                              </a:srgbClr>
                            </a:outerShdw>
                          </a:effectLst>
                        </a:rPr>
                        <a:t>2</a:t>
                      </a:r>
                      <a:r>
                        <a:rPr kumimoji="1" lang="ja-JP" altLang="en-US" sz="1600" dirty="0">
                          <a:effectLst>
                            <a:outerShdw blurRad="38100" dist="38100" dir="2700000" algn="tl">
                              <a:srgbClr val="000000">
                                <a:alpha val="43137"/>
                              </a:srgbClr>
                            </a:outerShdw>
                          </a:effectLst>
                        </a:rPr>
                        <a:t>年次</a:t>
                      </a:r>
                    </a:p>
                  </a:txBody>
                  <a:tcPr marL="121920" marR="121920" marT="34290" marB="34290" anchor="ctr">
                    <a:solidFill>
                      <a:schemeClr val="bg1">
                        <a:lumMod val="9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n-lt"/>
                          <a:ea typeface="+mn-ea"/>
                          <a:cs typeface="+mn-cs"/>
                        </a:rPr>
                        <a:t>選択科１ヶ月</a:t>
                      </a:r>
                      <a:endParaRPr kumimoji="1" lang="ja-JP" altLang="en-US" sz="1200" b="0" i="0" u="none" strike="noStrike" kern="1200" cap="none" spc="0" normalizeH="0" baseline="0" noProof="0" dirty="0">
                        <a:ln>
                          <a:noFill/>
                        </a:ln>
                        <a:solidFill>
                          <a:srgbClr val="000000"/>
                        </a:solidFill>
                        <a:effectLst/>
                        <a:uLnTx/>
                        <a:uFillTx/>
                        <a:latin typeface="+mn-lt"/>
                        <a:ea typeface="+mn-ea"/>
                        <a:cs typeface="+mn-cs"/>
                      </a:endParaRPr>
                    </a:p>
                  </a:txBody>
                  <a:tcPr marL="121920" marR="121920" marT="34290" marB="34290" anchor="ctr">
                    <a:solidFill>
                      <a:srgbClr val="CCECFF"/>
                    </a:solidFill>
                  </a:tcPr>
                </a:tc>
                <a:tc hMerge="1">
                  <a:txBody>
                    <a:bodyPr/>
                    <a:lstStyle/>
                    <a:p>
                      <a:endParaRPr kumimoji="1" lang="ja-JP" altLang="en-US"/>
                    </a:p>
                  </a:txBody>
                  <a:tcPr/>
                </a:tc>
                <a:tc>
                  <a:txBody>
                    <a:bodyPr/>
                    <a:lstStyle/>
                    <a:p>
                      <a:pPr algn="ctr"/>
                      <a:r>
                        <a:rPr kumimoji="1" lang="ja-JP" altLang="en-US" sz="1100" dirty="0"/>
                        <a:t>産婦人科</a:t>
                      </a:r>
                      <a:endParaRPr kumimoji="1" lang="en-US" altLang="ja-JP" sz="1100" dirty="0"/>
                    </a:p>
                    <a:p>
                      <a:pPr algn="ctr"/>
                      <a:r>
                        <a:rPr kumimoji="1" lang="en-US" altLang="ja-JP" sz="1400" dirty="0"/>
                        <a:t>1</a:t>
                      </a:r>
                      <a:r>
                        <a:rPr kumimoji="1" lang="ja-JP" altLang="en-US" sz="1400" dirty="0"/>
                        <a:t>ヶ月</a:t>
                      </a:r>
                    </a:p>
                  </a:txBody>
                  <a:tcPr marL="121920" marR="121920" marT="34290" marB="34290" anchor="ctr">
                    <a:solidFill>
                      <a:srgbClr val="FFCCFF"/>
                    </a:solidFill>
                  </a:tcPr>
                </a:tc>
                <a:tc>
                  <a:txBody>
                    <a:bodyPr/>
                    <a:lstStyle/>
                    <a:p>
                      <a:pPr algn="ctr"/>
                      <a:r>
                        <a:rPr kumimoji="1" lang="ja-JP" altLang="en-US" sz="1050" dirty="0"/>
                        <a:t>選択科１ヶ月</a:t>
                      </a:r>
                      <a:endParaRPr kumimoji="1" lang="ja-JP" altLang="en-US" sz="1200" dirty="0"/>
                    </a:p>
                  </a:txBody>
                  <a:tcPr marL="121920" marR="121920" marT="34290" marB="34290" anchor="c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n-lt"/>
                          <a:ea typeface="+mn-ea"/>
                          <a:cs typeface="+mn-cs"/>
                        </a:rPr>
                        <a:t>小児科</a:t>
                      </a:r>
                      <a:endParaRPr kumimoji="1" lang="en-US" altLang="ja-JP" sz="105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n-lt"/>
                          <a:ea typeface="+mn-ea"/>
                          <a:cs typeface="+mn-cs"/>
                        </a:rPr>
                        <a:t>１ヶ月</a:t>
                      </a:r>
                      <a:endParaRPr kumimoji="1" lang="ja-JP" altLang="en-US" sz="1200" b="0" i="0" u="none" strike="noStrike" kern="1200" cap="none" spc="0" normalizeH="0" baseline="0" noProof="0" dirty="0">
                        <a:ln>
                          <a:noFill/>
                        </a:ln>
                        <a:solidFill>
                          <a:srgbClr val="000000"/>
                        </a:solidFill>
                        <a:effectLst/>
                        <a:uLnTx/>
                        <a:uFillTx/>
                        <a:latin typeface="+mn-lt"/>
                        <a:ea typeface="+mn-ea"/>
                        <a:cs typeface="+mn-cs"/>
                      </a:endParaRPr>
                    </a:p>
                  </a:txBody>
                  <a:tcPr marL="121920" marR="121920" marT="34290" marB="34290" anchor="ctr">
                    <a:solidFill>
                      <a:srgbClr val="66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地域</a:t>
                      </a:r>
                      <a:endParaRPr kumimoji="1" lang="en-US" altLang="ja-JP"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mn-lt"/>
                          <a:ea typeface="+mn-ea"/>
                          <a:cs typeface="+mn-cs"/>
                        </a:rPr>
                        <a:t>1</a:t>
                      </a:r>
                      <a:r>
                        <a:rPr kumimoji="1" lang="ja-JP" altLang="en-US" sz="1050" b="0" i="0" u="none" strike="noStrike" kern="1200" cap="none" spc="0" normalizeH="0" baseline="0" noProof="0" dirty="0">
                          <a:ln>
                            <a:noFill/>
                          </a:ln>
                          <a:solidFill>
                            <a:srgbClr val="000000"/>
                          </a:solidFill>
                          <a:effectLst/>
                          <a:uLnTx/>
                          <a:uFillTx/>
                          <a:latin typeface="+mn-lt"/>
                          <a:ea typeface="+mn-ea"/>
                          <a:cs typeface="+mn-cs"/>
                        </a:rPr>
                        <a:t>ヶ月</a:t>
                      </a:r>
                    </a:p>
                  </a:txBody>
                  <a:tcPr marL="121920" marR="121920" marT="34290" marB="34290" anchor="ctr">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n-lt"/>
                          <a:ea typeface="+mn-ea"/>
                          <a:cs typeface="+mn-cs"/>
                        </a:rPr>
                        <a:t>選択科１ヶ月</a:t>
                      </a:r>
                      <a:endParaRPr kumimoji="1" lang="ja-JP" altLang="en-US" sz="1200" b="0" i="0" u="none" strike="noStrike" kern="1200" cap="none" spc="0" normalizeH="0" baseline="0" noProof="0" dirty="0">
                        <a:ln>
                          <a:noFill/>
                        </a:ln>
                        <a:solidFill>
                          <a:srgbClr val="000000"/>
                        </a:solidFill>
                        <a:effectLst/>
                        <a:uLnTx/>
                        <a:uFillTx/>
                        <a:latin typeface="+mn-lt"/>
                        <a:ea typeface="+mn-ea"/>
                        <a:cs typeface="+mn-cs"/>
                      </a:endParaRPr>
                    </a:p>
                  </a:txBody>
                  <a:tcPr marL="121920" marR="121920" marT="34290" marB="34290" anchor="c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n-lt"/>
                          <a:ea typeface="+mn-ea"/>
                          <a:cs typeface="+mn-cs"/>
                        </a:rPr>
                        <a:t>選択科</a:t>
                      </a:r>
                      <a:endParaRPr kumimoji="1" lang="en-US" altLang="ja-JP" sz="105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n-lt"/>
                          <a:ea typeface="+mn-ea"/>
                          <a:cs typeface="+mn-cs"/>
                        </a:rPr>
                        <a:t>１ヶ月</a:t>
                      </a:r>
                      <a:endParaRPr kumimoji="1" lang="ja-JP" altLang="en-US" sz="1200" b="0" i="0" u="none" strike="noStrike" kern="1200" cap="none" spc="0" normalizeH="0" baseline="0" noProof="0" dirty="0">
                        <a:ln>
                          <a:noFill/>
                        </a:ln>
                        <a:solidFill>
                          <a:srgbClr val="000000"/>
                        </a:solidFill>
                        <a:effectLst/>
                        <a:uLnTx/>
                        <a:uFillTx/>
                        <a:latin typeface="+mn-lt"/>
                        <a:ea typeface="+mn-ea"/>
                        <a:cs typeface="+mn-cs"/>
                      </a:endParaRPr>
                    </a:p>
                  </a:txBody>
                  <a:tcPr marL="121920" marR="121920" marT="34290" marB="34290" anchor="c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麻酔科</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mn-lt"/>
                          <a:ea typeface="+mn-ea"/>
                          <a:cs typeface="+mn-cs"/>
                        </a:rPr>
                        <a:t>2</a:t>
                      </a:r>
                      <a:r>
                        <a:rPr kumimoji="1" lang="ja-JP" altLang="en-US" sz="1600" b="0" i="0" u="none" strike="noStrike" kern="1200" cap="none" spc="0" normalizeH="0" baseline="0" noProof="0" dirty="0">
                          <a:ln>
                            <a:noFill/>
                          </a:ln>
                          <a:solidFill>
                            <a:srgbClr val="000000"/>
                          </a:solidFill>
                          <a:effectLst/>
                          <a:uLnTx/>
                          <a:uFillTx/>
                          <a:latin typeface="+mn-lt"/>
                          <a:ea typeface="+mn-ea"/>
                          <a:cs typeface="+mn-cs"/>
                        </a:rPr>
                        <a:t>ヶ月</a:t>
                      </a:r>
                    </a:p>
                  </a:txBody>
                  <a:tcPr marL="121920" marR="121920" marT="34290" marB="34290" anchor="ctr">
                    <a:solidFill>
                      <a:srgbClr val="92D050"/>
                    </a:solidFill>
                  </a:tcPr>
                </a:tc>
                <a:tc>
                  <a:txBody>
                    <a:bodyPr/>
                    <a:lstStyle/>
                    <a:p>
                      <a:pPr algn="ctr"/>
                      <a:r>
                        <a:rPr kumimoji="1" lang="ja-JP" altLang="en-US" sz="1400" dirty="0"/>
                        <a:t>選択科</a:t>
                      </a:r>
                      <a:endParaRPr kumimoji="1" lang="en-US" altLang="ja-JP" sz="1400" dirty="0"/>
                    </a:p>
                    <a:p>
                      <a:pPr algn="ctr"/>
                      <a:r>
                        <a:rPr kumimoji="1" lang="en-US" altLang="ja-JP" sz="1400" dirty="0"/>
                        <a:t>2</a:t>
                      </a:r>
                      <a:r>
                        <a:rPr kumimoji="1" lang="ja-JP" altLang="en-US" sz="1400" dirty="0"/>
                        <a:t>ヶ月</a:t>
                      </a:r>
                    </a:p>
                  </a:txBody>
                  <a:tcPr marL="121920" marR="121920" marT="34290" marB="34290" anchor="ctr">
                    <a:solidFill>
                      <a:srgbClr val="CCECFF"/>
                    </a:solidFill>
                  </a:tcPr>
                </a:tc>
                <a:tc>
                  <a:txBody>
                    <a:bodyPr/>
                    <a:lstStyle/>
                    <a:p>
                      <a:pPr algn="ctr"/>
                      <a:r>
                        <a:rPr kumimoji="1" lang="ja-JP" altLang="en-US" sz="1000" dirty="0"/>
                        <a:t>精神神経科</a:t>
                      </a:r>
                      <a:endParaRPr kumimoji="1" lang="en-US" altLang="ja-JP" sz="1000" dirty="0"/>
                    </a:p>
                    <a:p>
                      <a:pPr algn="ctr"/>
                      <a:r>
                        <a:rPr kumimoji="1" lang="ja-JP" altLang="en-US" sz="1050" dirty="0"/>
                        <a:t>１ヶ月</a:t>
                      </a:r>
                    </a:p>
                  </a:txBody>
                  <a:tcPr marL="121920" marR="121920" marT="34290" marB="34290" anchor="ctr">
                    <a:solidFill>
                      <a:srgbClr val="E6E7B1"/>
                    </a:solidFill>
                  </a:tcPr>
                </a:tc>
                <a:extLst>
                  <a:ext uri="{0D108BD9-81ED-4DB2-BD59-A6C34878D82A}">
                    <a16:rowId xmlns:a16="http://schemas.microsoft.com/office/drawing/2014/main" val="10002"/>
                  </a:ext>
                </a:extLst>
              </a:tr>
            </a:tbl>
          </a:graphicData>
        </a:graphic>
      </p:graphicFrame>
      <p:sp>
        <p:nvSpPr>
          <p:cNvPr id="2" name="吹き出し: 角を丸めた四角形 1">
            <a:extLst>
              <a:ext uri="{FF2B5EF4-FFF2-40B4-BE49-F238E27FC236}">
                <a16:creationId xmlns:a16="http://schemas.microsoft.com/office/drawing/2014/main" id="{6C4062A9-33E3-4DBF-B250-FAB5C54269A7}"/>
              </a:ext>
            </a:extLst>
          </p:cNvPr>
          <p:cNvSpPr/>
          <p:nvPr/>
        </p:nvSpPr>
        <p:spPr bwMode="auto">
          <a:xfrm>
            <a:off x="7308304" y="4096239"/>
            <a:ext cx="1512168" cy="772921"/>
          </a:xfrm>
          <a:prstGeom prst="wedgeRoundRectCallout">
            <a:avLst>
              <a:gd name="adj1" fmla="val -18758"/>
              <a:gd name="adj2" fmla="val 74258"/>
              <a:gd name="adj3" fmla="val 16667"/>
            </a:avLst>
          </a:prstGeom>
          <a:solidFill>
            <a:srgbClr val="FFCCCC"/>
          </a:solidFill>
          <a:ln w="6350" algn="ctr">
            <a:solidFill>
              <a:schemeClr val="tx1"/>
            </a:solidFill>
            <a:round/>
            <a:headEnd/>
            <a:tailEnd/>
          </a:ln>
          <a:effectLst/>
        </p:spPr>
        <p:txBody>
          <a:bodyPr wrap="none" lIns="18000" tIns="0" rIns="18000" bIns="0" rtlCol="0" anchor="ctr"/>
          <a:lstStyle/>
          <a:p>
            <a:r>
              <a:rPr kumimoji="1" lang="ja-JP" altLang="en-US" sz="1100" dirty="0">
                <a:latin typeface="HGP創英角ｺﾞｼｯｸUB" pitchFamily="50" charset="-128"/>
                <a:ea typeface="HGP創英角ｺﾞｼｯｸUB" pitchFamily="50" charset="-128"/>
              </a:rPr>
              <a:t>希望者は最後の</a:t>
            </a:r>
            <a:endParaRPr kumimoji="1" lang="en-US" altLang="ja-JP" sz="1100" dirty="0">
              <a:latin typeface="HGP創英角ｺﾞｼｯｸUB" pitchFamily="50" charset="-128"/>
              <a:ea typeface="HGP創英角ｺﾞｼｯｸUB" pitchFamily="50" charset="-128"/>
            </a:endParaRPr>
          </a:p>
          <a:p>
            <a:r>
              <a:rPr kumimoji="1" lang="ja-JP" altLang="en-US" sz="1100" dirty="0">
                <a:latin typeface="HGP創英角ｺﾞｼｯｸUB" pitchFamily="50" charset="-128"/>
                <a:ea typeface="HGP創英角ｺﾞｼｯｸUB" pitchFamily="50" charset="-128"/>
              </a:rPr>
              <a:t>内科２ヵ月を</a:t>
            </a:r>
            <a:r>
              <a:rPr kumimoji="1" lang="en-US" altLang="ja-JP" sz="1100" dirty="0">
                <a:latin typeface="HGP創英角ｺﾞｼｯｸUB" pitchFamily="50" charset="-128"/>
                <a:ea typeface="HGP創英角ｺﾞｼｯｸUB" pitchFamily="50" charset="-128"/>
              </a:rPr>
              <a:t>1</a:t>
            </a:r>
            <a:r>
              <a:rPr kumimoji="1" lang="ja-JP" altLang="en-US" sz="1100" dirty="0">
                <a:latin typeface="HGP創英角ｺﾞｼｯｸUB" pitchFamily="50" charset="-128"/>
                <a:ea typeface="HGP創英角ｺﾞｼｯｸUB" pitchFamily="50" charset="-128"/>
              </a:rPr>
              <a:t>ヵ月</a:t>
            </a:r>
            <a:r>
              <a:rPr kumimoji="1" lang="en-US" altLang="ja-JP" sz="1100" dirty="0">
                <a:latin typeface="HGP創英角ｺﾞｼｯｸUB" pitchFamily="50" charset="-128"/>
                <a:ea typeface="HGP創英角ｺﾞｼｯｸUB" pitchFamily="50" charset="-128"/>
              </a:rPr>
              <a:t>×2</a:t>
            </a:r>
          </a:p>
          <a:p>
            <a:r>
              <a:rPr kumimoji="1" lang="ja-JP" altLang="en-US" sz="1100" dirty="0">
                <a:latin typeface="HGP創英角ｺﾞｼｯｸUB" pitchFamily="50" charset="-128"/>
                <a:ea typeface="HGP創英角ｺﾞｼｯｸUB" pitchFamily="50" charset="-128"/>
              </a:rPr>
              <a:t>にすることもできます</a:t>
            </a:r>
          </a:p>
        </p:txBody>
      </p:sp>
    </p:spTree>
    <p:extLst>
      <p:ext uri="{BB962C8B-B14F-4D97-AF65-F5344CB8AC3E}">
        <p14:creationId xmlns:p14="http://schemas.microsoft.com/office/powerpoint/2010/main" val="720518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2"/>
          <p:cNvGraphicFramePr>
            <a:graphicFrameLocks noChangeAspect="1"/>
          </p:cNvGraphicFramePr>
          <p:nvPr/>
        </p:nvGraphicFramePr>
        <p:xfrm>
          <a:off x="7010400" y="55960"/>
          <a:ext cx="2012952" cy="383381"/>
        </p:xfrm>
        <a:graphic>
          <a:graphicData uri="http://schemas.openxmlformats.org/presentationml/2006/ole">
            <mc:AlternateContent xmlns:mc="http://schemas.openxmlformats.org/markup-compatibility/2006">
              <mc:Choice xmlns:v="urn:schemas-microsoft-com:vml" Requires="v">
                <p:oleObj spid="_x0000_s14427" name="Photo Editor 写真" r:id="rId3" imgW="11371429" imgH="2580952" progId="">
                  <p:embed/>
                </p:oleObj>
              </mc:Choice>
              <mc:Fallback>
                <p:oleObj name="Photo Editor 写真" r:id="rId3" imgW="11371429" imgH="2580952" progId="">
                  <p:embed/>
                  <p:pic>
                    <p:nvPicPr>
                      <p:cNvPr id="2560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55960"/>
                        <a:ext cx="2012952" cy="383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 Box 10"/>
          <p:cNvSpPr txBox="1">
            <a:spLocks noChangeArrowheads="1"/>
          </p:cNvSpPr>
          <p:nvPr/>
        </p:nvSpPr>
        <p:spPr bwMode="auto">
          <a:xfrm>
            <a:off x="222150" y="439341"/>
            <a:ext cx="5418769" cy="586957"/>
          </a:xfrm>
          <a:prstGeom prst="rect">
            <a:avLst/>
          </a:prstGeom>
          <a:noFill/>
          <a:ln w="38100" algn="ctr">
            <a:noFill/>
            <a:miter lim="800000"/>
            <a:headEnd/>
            <a:tailEnd/>
          </a:ln>
        </p:spPr>
        <p:txBody>
          <a:bodyPr wrap="none" lIns="90000" tIns="46800" rIns="90000" bIns="46800">
            <a:spAutoFit/>
          </a:bodyPr>
          <a:lstStyle/>
          <a:p>
            <a:pPr marL="536575" indent="-536575">
              <a:spcBef>
                <a:spcPct val="50000"/>
              </a:spcBef>
            </a:pPr>
            <a:r>
              <a:rPr lang="ja-JP" altLang="en-US" sz="3200" dirty="0">
                <a:solidFill>
                  <a:srgbClr val="0E2058"/>
                </a:solidFill>
                <a:latin typeface="HGP創英角ｺﾞｼｯｸUB" pitchFamily="50" charset="-128"/>
                <a:ea typeface="HGP創英角ｺﾞｼｯｸUB" pitchFamily="50" charset="-128"/>
              </a:rPr>
              <a:t>プログラム概要（小児科コース）</a:t>
            </a:r>
          </a:p>
        </p:txBody>
      </p:sp>
      <p:sp>
        <p:nvSpPr>
          <p:cNvPr id="8" name="スライド番号プレースホルダ 7"/>
          <p:cNvSpPr>
            <a:spLocks noGrp="1"/>
          </p:cNvSpPr>
          <p:nvPr>
            <p:ph type="sldNum" sz="quarter" idx="12"/>
          </p:nvPr>
        </p:nvSpPr>
        <p:spPr/>
        <p:txBody>
          <a:bodyPr/>
          <a:lstStyle/>
          <a:p>
            <a:pPr>
              <a:defRPr/>
            </a:pPr>
            <a:fld id="{1CC4DD5D-A327-4F4E-AB7F-6AC1E9C75829}" type="slidenum">
              <a:rPr lang="en-US" altLang="ja-JP" smtClean="0"/>
              <a:pPr>
                <a:defRPr/>
              </a:pPr>
              <a:t>2</a:t>
            </a:fld>
            <a:endParaRPr lang="en-US" altLang="ja-JP"/>
          </a:p>
        </p:txBody>
      </p:sp>
      <p:graphicFrame>
        <p:nvGraphicFramePr>
          <p:cNvPr id="9" name="表 8"/>
          <p:cNvGraphicFramePr>
            <a:graphicFrameLocks noGrp="1"/>
          </p:cNvGraphicFramePr>
          <p:nvPr>
            <p:extLst>
              <p:ext uri="{D42A27DB-BD31-4B8C-83A1-F6EECF244321}">
                <p14:modId xmlns:p14="http://schemas.microsoft.com/office/powerpoint/2010/main" val="3526087522"/>
              </p:ext>
            </p:extLst>
          </p:nvPr>
        </p:nvGraphicFramePr>
        <p:xfrm>
          <a:off x="44037" y="1026298"/>
          <a:ext cx="9108503" cy="3520530"/>
        </p:xfrm>
        <a:graphic>
          <a:graphicData uri="http://schemas.openxmlformats.org/drawingml/2006/table">
            <a:tbl>
              <a:tblPr firstRow="1" bandRow="1">
                <a:tableStyleId>{5C22544A-7EE6-4342-B048-85BDC9FD1C3A}</a:tableStyleId>
              </a:tblPr>
              <a:tblGrid>
                <a:gridCol w="1641835">
                  <a:extLst>
                    <a:ext uri="{9D8B030D-6E8A-4147-A177-3AD203B41FA5}">
                      <a16:colId xmlns:a16="http://schemas.microsoft.com/office/drawing/2014/main" val="20000"/>
                    </a:ext>
                  </a:extLst>
                </a:gridCol>
                <a:gridCol w="7466668">
                  <a:extLst>
                    <a:ext uri="{9D8B030D-6E8A-4147-A177-3AD203B41FA5}">
                      <a16:colId xmlns:a16="http://schemas.microsoft.com/office/drawing/2014/main" val="20001"/>
                    </a:ext>
                  </a:extLst>
                </a:gridCol>
              </a:tblGrid>
              <a:tr h="608157">
                <a:tc gridSpan="2">
                  <a:txBody>
                    <a:bodyPr/>
                    <a:lstStyle/>
                    <a:p>
                      <a:r>
                        <a:rPr kumimoji="1" lang="ja-JP" altLang="en-US" sz="1400" dirty="0"/>
                        <a:t>ローテイト方式</a:t>
                      </a:r>
                    </a:p>
                  </a:txBody>
                  <a:tcPr>
                    <a:solidFill>
                      <a:srgbClr val="00B0F0"/>
                    </a:solidFill>
                  </a:tcPr>
                </a:tc>
                <a:tc hMerge="1">
                  <a:txBody>
                    <a:bodyPr/>
                    <a:lstStyle/>
                    <a:p>
                      <a:endParaRPr kumimoji="1" lang="ja-JP" altLang="en-US" dirty="0"/>
                    </a:p>
                  </a:txBody>
                  <a:tcPr/>
                </a:tc>
                <a:extLst>
                  <a:ext uri="{0D108BD9-81ED-4DB2-BD59-A6C34878D82A}">
                    <a16:rowId xmlns:a16="http://schemas.microsoft.com/office/drawing/2014/main" val="10000"/>
                  </a:ext>
                </a:extLst>
              </a:tr>
              <a:tr h="570409">
                <a:tc>
                  <a:txBody>
                    <a:bodyPr/>
                    <a:lstStyle/>
                    <a:p>
                      <a:pPr algn="l"/>
                      <a:r>
                        <a:rPr kumimoji="1" lang="en-US" altLang="ja-JP" sz="1400" b="1" dirty="0">
                          <a:effectLst/>
                        </a:rPr>
                        <a:t>1</a:t>
                      </a:r>
                      <a:r>
                        <a:rPr kumimoji="1" lang="ja-JP" altLang="en-US" sz="1400" b="1" dirty="0">
                          <a:effectLst/>
                        </a:rPr>
                        <a:t>年次</a:t>
                      </a:r>
                      <a:endParaRPr kumimoji="1" lang="en-US" altLang="ja-JP" sz="1400" b="1" dirty="0">
                        <a:effectLst/>
                      </a:endParaRPr>
                    </a:p>
                  </a:txBody>
                  <a:tcPr anchor="ctr">
                    <a:solidFill>
                      <a:srgbClr val="D3EDFD"/>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内科</a:t>
                      </a:r>
                      <a:r>
                        <a:rPr kumimoji="1" lang="en-US" altLang="ja-JP" sz="1400" dirty="0"/>
                        <a:t>4</a:t>
                      </a:r>
                      <a:r>
                        <a:rPr kumimoji="1" lang="ja-JP" altLang="en-US" sz="1400" dirty="0"/>
                        <a:t>ヶ月（</a:t>
                      </a:r>
                      <a:r>
                        <a:rPr kumimoji="1" lang="en-US" altLang="ja-JP" sz="1400" dirty="0"/>
                        <a:t>1</a:t>
                      </a:r>
                      <a:r>
                        <a:rPr kumimoji="1" lang="ja-JP" altLang="en-US" sz="1400" dirty="0"/>
                        <a:t>）、外科</a:t>
                      </a:r>
                      <a:r>
                        <a:rPr kumimoji="1" lang="en-US" altLang="ja-JP" sz="1400" dirty="0"/>
                        <a:t>2</a:t>
                      </a:r>
                      <a:r>
                        <a:rPr kumimoji="1" lang="ja-JP" altLang="en-US" sz="1400" dirty="0"/>
                        <a:t>ヶ月（</a:t>
                      </a:r>
                      <a:r>
                        <a:rPr kumimoji="1" lang="en-US" altLang="ja-JP" sz="1400" dirty="0"/>
                        <a:t>2</a:t>
                      </a:r>
                      <a:r>
                        <a:rPr kumimoji="1" lang="ja-JP" altLang="en-US" sz="1400" dirty="0"/>
                        <a:t>）、救急集中治療科</a:t>
                      </a:r>
                      <a:r>
                        <a:rPr kumimoji="1" lang="en-US" altLang="ja-JP" sz="1400" dirty="0"/>
                        <a:t>3</a:t>
                      </a:r>
                      <a:r>
                        <a:rPr kumimoji="1" lang="ja-JP" altLang="en-US" sz="1400" dirty="0"/>
                        <a:t>ヶ月、選択科</a:t>
                      </a:r>
                      <a:r>
                        <a:rPr kumimoji="1" lang="en-US" altLang="ja-JP" sz="1400" dirty="0"/>
                        <a:t>3</a:t>
                      </a:r>
                      <a:r>
                        <a:rPr kumimoji="1" lang="ja-JP" altLang="en-US" sz="1400" dirty="0"/>
                        <a:t>ヶ月（</a:t>
                      </a:r>
                      <a:r>
                        <a:rPr kumimoji="1" lang="en-US" altLang="ja-JP" sz="1400" dirty="0"/>
                        <a:t>4</a:t>
                      </a:r>
                      <a:r>
                        <a:rPr kumimoji="1" lang="ja-JP" altLang="en-US" sz="1400" dirty="0"/>
                        <a:t>）（順不同）</a:t>
                      </a:r>
                    </a:p>
                  </a:txBody>
                  <a:tcPr anchor="ctr">
                    <a:solidFill>
                      <a:srgbClr val="D3EDFD"/>
                    </a:solidFill>
                  </a:tcPr>
                </a:tc>
                <a:extLst>
                  <a:ext uri="{0D108BD9-81ED-4DB2-BD59-A6C34878D82A}">
                    <a16:rowId xmlns:a16="http://schemas.microsoft.com/office/drawing/2014/main" val="10001"/>
                  </a:ext>
                </a:extLst>
              </a:tr>
              <a:tr h="466308">
                <a:tc>
                  <a:txBody>
                    <a:bodyPr/>
                    <a:lstStyle/>
                    <a:p>
                      <a:pPr algn="l"/>
                      <a:r>
                        <a:rPr kumimoji="1" lang="en-US" altLang="ja-JP" sz="1400" b="1" dirty="0"/>
                        <a:t>2</a:t>
                      </a:r>
                      <a:r>
                        <a:rPr kumimoji="1" lang="ja-JP" altLang="en-US" sz="1400" b="1" dirty="0"/>
                        <a:t>年次</a:t>
                      </a:r>
                    </a:p>
                  </a:txBody>
                  <a:tcPr anchor="ctr">
                    <a:solidFill>
                      <a:srgbClr val="D3EDFD"/>
                    </a:solidFill>
                  </a:tcPr>
                </a:tc>
                <a:tc>
                  <a:txBody>
                    <a:bodyPr/>
                    <a:lstStyle/>
                    <a:p>
                      <a:r>
                        <a:rPr kumimoji="1" lang="ja-JP" altLang="en-US" sz="1400" dirty="0"/>
                        <a:t>必修科（内科</a:t>
                      </a:r>
                      <a:r>
                        <a:rPr kumimoji="1" lang="en-US" altLang="ja-JP" sz="1400" dirty="0"/>
                        <a:t>2</a:t>
                      </a:r>
                      <a:r>
                        <a:rPr kumimoji="1" lang="ja-JP" altLang="en-US" sz="1400" dirty="0"/>
                        <a:t>ヶ月、産婦人科</a:t>
                      </a:r>
                      <a:r>
                        <a:rPr kumimoji="1" lang="en-US" altLang="ja-JP" sz="1400" dirty="0"/>
                        <a:t>1</a:t>
                      </a:r>
                      <a:r>
                        <a:rPr kumimoji="1" lang="ja-JP" altLang="en-US" sz="1400" dirty="0"/>
                        <a:t>ヶ月、精神神経科</a:t>
                      </a:r>
                      <a:r>
                        <a:rPr kumimoji="1" lang="en-US" altLang="ja-JP" sz="1400" dirty="0"/>
                        <a:t>1</a:t>
                      </a:r>
                      <a:r>
                        <a:rPr kumimoji="1" lang="ja-JP" altLang="en-US" sz="1400" dirty="0"/>
                        <a:t>ヶ月、地域医療</a:t>
                      </a:r>
                      <a:r>
                        <a:rPr kumimoji="1" lang="en-US" altLang="ja-JP" sz="1400" dirty="0"/>
                        <a:t>1</a:t>
                      </a:r>
                      <a:r>
                        <a:rPr kumimoji="1" lang="ja-JP" altLang="en-US" sz="1400" dirty="0"/>
                        <a:t>ヶ月（</a:t>
                      </a:r>
                      <a:r>
                        <a:rPr kumimoji="1" lang="en-US" altLang="ja-JP" sz="1400" dirty="0"/>
                        <a:t>4</a:t>
                      </a:r>
                      <a:r>
                        <a:rPr kumimoji="1" lang="ja-JP" altLang="en-US" sz="1400" dirty="0"/>
                        <a:t>）、麻酔科</a:t>
                      </a:r>
                      <a:r>
                        <a:rPr kumimoji="1" lang="en-US" altLang="ja-JP" sz="1400" dirty="0"/>
                        <a:t>2</a:t>
                      </a:r>
                      <a:r>
                        <a:rPr kumimoji="1" lang="ja-JP" altLang="en-US" sz="1400" dirty="0"/>
                        <a:t>ヶ月）、</a:t>
                      </a:r>
                      <a:endParaRPr kumimoji="1" lang="en-US" altLang="ja-JP" sz="1400" dirty="0"/>
                    </a:p>
                    <a:p>
                      <a:r>
                        <a:rPr kumimoji="1" lang="ja-JP" altLang="en-US" sz="1400" dirty="0"/>
                        <a:t>選択科</a:t>
                      </a:r>
                      <a:r>
                        <a:rPr kumimoji="1" lang="en-US" altLang="ja-JP" sz="1400" dirty="0"/>
                        <a:t>5</a:t>
                      </a:r>
                      <a:r>
                        <a:rPr kumimoji="1" lang="ja-JP" altLang="en-US" sz="1400" dirty="0"/>
                        <a:t>ヶ月（</a:t>
                      </a:r>
                      <a:r>
                        <a:rPr kumimoji="1" lang="en-US" altLang="ja-JP" sz="1400" dirty="0"/>
                        <a:t>5</a:t>
                      </a:r>
                      <a:r>
                        <a:rPr kumimoji="1" lang="ja-JP" altLang="en-US" sz="1400" dirty="0"/>
                        <a:t>）（順不同）</a:t>
                      </a:r>
                    </a:p>
                  </a:txBody>
                  <a:tcPr anchor="ctr">
                    <a:solidFill>
                      <a:srgbClr val="D3EDFD"/>
                    </a:solidFill>
                  </a:tcPr>
                </a:tc>
                <a:extLst>
                  <a:ext uri="{0D108BD9-81ED-4DB2-BD59-A6C34878D82A}">
                    <a16:rowId xmlns:a16="http://schemas.microsoft.com/office/drawing/2014/main" val="10002"/>
                  </a:ext>
                </a:extLst>
              </a:tr>
              <a:tr h="452204">
                <a:tc>
                  <a:txBody>
                    <a:bodyPr/>
                    <a:lstStyle/>
                    <a:p>
                      <a:pPr algn="l"/>
                      <a:r>
                        <a:rPr kumimoji="1" lang="ja-JP" altLang="en-US" sz="1400" b="1" dirty="0"/>
                        <a:t>その他</a:t>
                      </a:r>
                    </a:p>
                  </a:txBody>
                  <a:tcPr anchor="ctr">
                    <a:solidFill>
                      <a:srgbClr val="D3EDFD"/>
                    </a:solidFill>
                  </a:tcPr>
                </a:tc>
                <a:tc>
                  <a:txBody>
                    <a:bodyPr/>
                    <a:lstStyle/>
                    <a:p>
                      <a:r>
                        <a:rPr kumimoji="1" lang="ja-JP" altLang="en-US" sz="1400" dirty="0"/>
                        <a:t>２年間で３ヵ月以上小児科をローテイトする必要があります</a:t>
                      </a:r>
                    </a:p>
                  </a:txBody>
                  <a:tcPr anchor="ctr">
                    <a:solidFill>
                      <a:srgbClr val="D3EDFD"/>
                    </a:solidFill>
                  </a:tcPr>
                </a:tc>
                <a:extLst>
                  <a:ext uri="{0D108BD9-81ED-4DB2-BD59-A6C34878D82A}">
                    <a16:rowId xmlns:a16="http://schemas.microsoft.com/office/drawing/2014/main" val="1246525909"/>
                  </a:ext>
                </a:extLst>
              </a:tr>
              <a:tr h="1226303">
                <a:tc gridSpan="2">
                  <a:txBody>
                    <a:bodyPr/>
                    <a:lstStyle/>
                    <a:p>
                      <a:r>
                        <a:rPr kumimoji="1" lang="ja-JP" altLang="en-US" sz="1400" dirty="0"/>
                        <a:t>（</a:t>
                      </a:r>
                      <a:r>
                        <a:rPr kumimoji="1" lang="en-US" altLang="ja-JP" sz="1400" dirty="0"/>
                        <a:t>1</a:t>
                      </a:r>
                      <a:r>
                        <a:rPr kumimoji="1" lang="ja-JP" altLang="en-US" sz="1400" dirty="0"/>
                        <a:t>）消化器内科、</a:t>
                      </a:r>
                      <a:r>
                        <a:rPr kumimoji="1" lang="ja-JP" altLang="en-US" sz="1400" dirty="0">
                          <a:solidFill>
                            <a:schemeClr val="tx1"/>
                          </a:solidFill>
                        </a:rPr>
                        <a:t>循環器内科</a:t>
                      </a:r>
                      <a:r>
                        <a:rPr kumimoji="1" lang="ja-JP" altLang="en-US" sz="1400" dirty="0"/>
                        <a:t>、糖尿病内分泌代謝内科・腎臓内科、血液腫瘍科・腫瘍内科、呼吸器内科、脳神経内科、</a:t>
                      </a:r>
                      <a:endParaRPr kumimoji="1" lang="en-US" altLang="ja-JP" sz="1400" dirty="0"/>
                    </a:p>
                    <a:p>
                      <a:r>
                        <a:rPr kumimoji="1" lang="ja-JP" altLang="en-US" sz="1400" dirty="0"/>
                        <a:t>　　総合内科</a:t>
                      </a:r>
                      <a:r>
                        <a:rPr kumimoji="1" lang="ja-JP" altLang="en-US" sz="1400" dirty="0">
                          <a:solidFill>
                            <a:schemeClr val="tx1"/>
                          </a:solidFill>
                        </a:rPr>
                        <a:t>・リウマチアレルギー内科</a:t>
                      </a:r>
                      <a:r>
                        <a:rPr kumimoji="1" lang="ja-JP" altLang="en-US" sz="1400" dirty="0"/>
                        <a:t>の中から</a:t>
                      </a:r>
                      <a:r>
                        <a:rPr kumimoji="1" lang="en-US" altLang="ja-JP" sz="1400" dirty="0"/>
                        <a:t>2</a:t>
                      </a:r>
                      <a:r>
                        <a:rPr kumimoji="1" lang="ja-JP" altLang="en-US" sz="1400" dirty="0"/>
                        <a:t>科選択し、各</a:t>
                      </a:r>
                      <a:r>
                        <a:rPr kumimoji="1" lang="en-US" altLang="ja-JP" sz="1400" dirty="0"/>
                        <a:t>2</a:t>
                      </a:r>
                      <a:r>
                        <a:rPr kumimoji="1" lang="ja-JP" altLang="en-US" sz="1400" dirty="0"/>
                        <a:t>ヶ月研修する。</a:t>
                      </a:r>
                      <a:endParaRPr kumimoji="1" lang="en-US" altLang="ja-JP" sz="1400" dirty="0"/>
                    </a:p>
                    <a:p>
                      <a:r>
                        <a:rPr kumimoji="1" lang="ja-JP" altLang="en-US" sz="1400" dirty="0"/>
                        <a:t>（</a:t>
                      </a:r>
                      <a:r>
                        <a:rPr kumimoji="1" lang="en-US" altLang="ja-JP" sz="1400" dirty="0"/>
                        <a:t>2</a:t>
                      </a:r>
                      <a:r>
                        <a:rPr kumimoji="1" lang="ja-JP" altLang="en-US" sz="1400" dirty="0"/>
                        <a:t>）</a:t>
                      </a:r>
                      <a:r>
                        <a:rPr kumimoji="1" lang="ja-JP" altLang="en-US" sz="1400" dirty="0">
                          <a:highlight>
                            <a:srgbClr val="00FFFF"/>
                          </a:highlight>
                        </a:rPr>
                        <a:t>千葉大学医学部附属病院の小児外科を研修することも可能。</a:t>
                      </a:r>
                      <a:endParaRPr kumimoji="1" lang="en-US" altLang="ja-JP" sz="1400" dirty="0">
                        <a:highlight>
                          <a:srgbClr val="00FFFF"/>
                        </a:highlight>
                      </a:endParaRPr>
                    </a:p>
                    <a:p>
                      <a:r>
                        <a:rPr kumimoji="1" lang="ja-JP" altLang="en-US" sz="1400" dirty="0"/>
                        <a:t>（</a:t>
                      </a:r>
                      <a:r>
                        <a:rPr kumimoji="1" lang="en-US" altLang="ja-JP" sz="1400" dirty="0"/>
                        <a:t>3</a:t>
                      </a:r>
                      <a:r>
                        <a:rPr kumimoji="1" lang="ja-JP" altLang="en-US" sz="1400" dirty="0"/>
                        <a:t>）</a:t>
                      </a:r>
                      <a:r>
                        <a:rPr kumimoji="1" lang="en-US" altLang="ja-JP" sz="1400" dirty="0"/>
                        <a:t>1</a:t>
                      </a:r>
                      <a:r>
                        <a:rPr kumimoji="1" lang="ja-JP" altLang="en-US" sz="1400" dirty="0"/>
                        <a:t>年次の選択科で、必修科目（麻酔科・地域を除く）を研修することも可能。</a:t>
                      </a:r>
                      <a:endParaRPr kumimoji="1" lang="en-US" altLang="ja-JP" sz="1400" dirty="0"/>
                    </a:p>
                    <a:p>
                      <a:r>
                        <a:rPr kumimoji="1" lang="ja-JP" altLang="en-US" sz="1400" dirty="0"/>
                        <a:t>（</a:t>
                      </a:r>
                      <a:r>
                        <a:rPr kumimoji="1" lang="en-US" altLang="ja-JP" sz="1400" dirty="0"/>
                        <a:t>4</a:t>
                      </a:r>
                      <a:r>
                        <a:rPr kumimoji="1" lang="ja-JP" altLang="en-US" sz="1400" dirty="0"/>
                        <a:t>）一般コースの（</a:t>
                      </a:r>
                      <a:r>
                        <a:rPr kumimoji="1" lang="en-US" altLang="ja-JP" sz="1400" dirty="0"/>
                        <a:t>3</a:t>
                      </a:r>
                      <a:r>
                        <a:rPr kumimoji="1" lang="ja-JP" altLang="en-US" sz="1400" dirty="0"/>
                        <a:t>）と同様</a:t>
                      </a:r>
                      <a:endParaRPr kumimoji="1" lang="en-US" altLang="ja-JP" sz="1400" dirty="0"/>
                    </a:p>
                    <a:p>
                      <a:r>
                        <a:rPr kumimoji="1" lang="ja-JP" altLang="en-US" sz="1400" dirty="0"/>
                        <a:t>（</a:t>
                      </a:r>
                      <a:r>
                        <a:rPr kumimoji="1" lang="en-US" altLang="ja-JP" sz="1400" dirty="0"/>
                        <a:t>5</a:t>
                      </a:r>
                      <a:r>
                        <a:rPr kumimoji="1" lang="ja-JP" altLang="en-US" sz="1400" dirty="0"/>
                        <a:t>）一般コースの（</a:t>
                      </a:r>
                      <a:r>
                        <a:rPr kumimoji="1" lang="en-US" altLang="ja-JP" sz="1400" dirty="0"/>
                        <a:t>4</a:t>
                      </a:r>
                      <a:r>
                        <a:rPr kumimoji="1" lang="ja-JP" altLang="en-US" sz="1400" dirty="0"/>
                        <a:t>）と同様</a:t>
                      </a:r>
                      <a:endParaRPr kumimoji="1" lang="en-US" altLang="ja-JP" sz="1400" dirty="0"/>
                    </a:p>
                  </a:txBody>
                  <a:tcPr>
                    <a:solidFill>
                      <a:srgbClr val="EBF6FF"/>
                    </a:solidFill>
                  </a:tcPr>
                </a:tc>
                <a:tc hMerge="1">
                  <a:txBody>
                    <a:bodyPr/>
                    <a:lstStyle/>
                    <a:p>
                      <a:endParaRPr kumimoji="1" lang="ja-JP" altLang="en-US" dirty="0"/>
                    </a:p>
                  </a:txBody>
                  <a:tcPr/>
                </a:tc>
                <a:extLst>
                  <a:ext uri="{0D108BD9-81ED-4DB2-BD59-A6C34878D82A}">
                    <a16:rowId xmlns:a16="http://schemas.microsoft.com/office/drawing/2014/main" val="10003"/>
                  </a:ext>
                </a:extLst>
              </a:tr>
            </a:tbl>
          </a:graphicData>
        </a:graphic>
      </p:graphicFrame>
      <p:graphicFrame>
        <p:nvGraphicFramePr>
          <p:cNvPr id="10" name="表 9">
            <a:extLst>
              <a:ext uri="{FF2B5EF4-FFF2-40B4-BE49-F238E27FC236}">
                <a16:creationId xmlns:a16="http://schemas.microsoft.com/office/drawing/2014/main" id="{1E6C83CB-C0A1-4D39-991B-AF924F4545EB}"/>
              </a:ext>
            </a:extLst>
          </p:cNvPr>
          <p:cNvGraphicFramePr>
            <a:graphicFrameLocks noGrp="1"/>
          </p:cNvGraphicFramePr>
          <p:nvPr>
            <p:extLst>
              <p:ext uri="{D42A27DB-BD31-4B8C-83A1-F6EECF244321}">
                <p14:modId xmlns:p14="http://schemas.microsoft.com/office/powerpoint/2010/main" val="1323309511"/>
              </p:ext>
            </p:extLst>
          </p:nvPr>
        </p:nvGraphicFramePr>
        <p:xfrm>
          <a:off x="35495" y="4566175"/>
          <a:ext cx="9108506" cy="1527121"/>
        </p:xfrm>
        <a:graphic>
          <a:graphicData uri="http://schemas.openxmlformats.org/drawingml/2006/table">
            <a:tbl>
              <a:tblPr firstRow="1" bandRow="1">
                <a:tableStyleId>{5C22544A-7EE6-4342-B048-85BDC9FD1C3A}</a:tableStyleId>
              </a:tblPr>
              <a:tblGrid>
                <a:gridCol w="692107">
                  <a:extLst>
                    <a:ext uri="{9D8B030D-6E8A-4147-A177-3AD203B41FA5}">
                      <a16:colId xmlns:a16="http://schemas.microsoft.com/office/drawing/2014/main" val="20000"/>
                    </a:ext>
                  </a:extLst>
                </a:gridCol>
                <a:gridCol w="296852">
                  <a:extLst>
                    <a:ext uri="{9D8B030D-6E8A-4147-A177-3AD203B41FA5}">
                      <a16:colId xmlns:a16="http://schemas.microsoft.com/office/drawing/2014/main" val="20001"/>
                    </a:ext>
                  </a:extLst>
                </a:gridCol>
                <a:gridCol w="988957">
                  <a:extLst>
                    <a:ext uri="{9D8B030D-6E8A-4147-A177-3AD203B41FA5}">
                      <a16:colId xmlns:a16="http://schemas.microsoft.com/office/drawing/2014/main" val="20002"/>
                    </a:ext>
                  </a:extLst>
                </a:gridCol>
                <a:gridCol w="847678">
                  <a:extLst>
                    <a:ext uri="{9D8B030D-6E8A-4147-A177-3AD203B41FA5}">
                      <a16:colId xmlns:a16="http://schemas.microsoft.com/office/drawing/2014/main" val="20003"/>
                    </a:ext>
                  </a:extLst>
                </a:gridCol>
                <a:gridCol w="777038">
                  <a:extLst>
                    <a:ext uri="{9D8B030D-6E8A-4147-A177-3AD203B41FA5}">
                      <a16:colId xmlns:a16="http://schemas.microsoft.com/office/drawing/2014/main" val="20004"/>
                    </a:ext>
                  </a:extLst>
                </a:gridCol>
                <a:gridCol w="838479">
                  <a:extLst>
                    <a:ext uri="{9D8B030D-6E8A-4147-A177-3AD203B41FA5}">
                      <a16:colId xmlns:a16="http://schemas.microsoft.com/office/drawing/2014/main" val="20005"/>
                    </a:ext>
                  </a:extLst>
                </a:gridCol>
                <a:gridCol w="743466">
                  <a:extLst>
                    <a:ext uri="{9D8B030D-6E8A-4147-A177-3AD203B41FA5}">
                      <a16:colId xmlns:a16="http://schemas.microsoft.com/office/drawing/2014/main" val="20006"/>
                    </a:ext>
                  </a:extLst>
                </a:gridCol>
                <a:gridCol w="598691">
                  <a:extLst>
                    <a:ext uri="{9D8B030D-6E8A-4147-A177-3AD203B41FA5}">
                      <a16:colId xmlns:a16="http://schemas.microsoft.com/office/drawing/2014/main" val="20007"/>
                    </a:ext>
                  </a:extLst>
                </a:gridCol>
                <a:gridCol w="503678">
                  <a:extLst>
                    <a:ext uri="{9D8B030D-6E8A-4147-A177-3AD203B41FA5}">
                      <a16:colId xmlns:a16="http://schemas.microsoft.com/office/drawing/2014/main" val="20008"/>
                    </a:ext>
                  </a:extLst>
                </a:gridCol>
                <a:gridCol w="635758">
                  <a:extLst>
                    <a:ext uri="{9D8B030D-6E8A-4147-A177-3AD203B41FA5}">
                      <a16:colId xmlns:a16="http://schemas.microsoft.com/office/drawing/2014/main" val="20009"/>
                    </a:ext>
                  </a:extLst>
                </a:gridCol>
                <a:gridCol w="694185">
                  <a:extLst>
                    <a:ext uri="{9D8B030D-6E8A-4147-A177-3AD203B41FA5}">
                      <a16:colId xmlns:a16="http://schemas.microsoft.com/office/drawing/2014/main" val="20010"/>
                    </a:ext>
                  </a:extLst>
                </a:gridCol>
                <a:gridCol w="797432">
                  <a:extLst>
                    <a:ext uri="{9D8B030D-6E8A-4147-A177-3AD203B41FA5}">
                      <a16:colId xmlns:a16="http://schemas.microsoft.com/office/drawing/2014/main" val="20011"/>
                    </a:ext>
                  </a:extLst>
                </a:gridCol>
                <a:gridCol w="694185">
                  <a:extLst>
                    <a:ext uri="{9D8B030D-6E8A-4147-A177-3AD203B41FA5}">
                      <a16:colId xmlns:a16="http://schemas.microsoft.com/office/drawing/2014/main" val="20012"/>
                    </a:ext>
                  </a:extLst>
                </a:gridCol>
              </a:tblGrid>
              <a:tr h="414601">
                <a:tc gridSpan="12">
                  <a:txBody>
                    <a:bodyPr/>
                    <a:lstStyle/>
                    <a:p>
                      <a:r>
                        <a:rPr kumimoji="1" lang="ja-JP" altLang="en-US" sz="1400" dirty="0">
                          <a:solidFill>
                            <a:schemeClr val="tx1"/>
                          </a:solidFill>
                        </a:rPr>
                        <a:t>＜ローテイト一例＞</a:t>
                      </a:r>
                      <a:endParaRPr kumimoji="1" lang="en-US" altLang="ja-JP" sz="1400" dirty="0">
                        <a:solidFill>
                          <a:schemeClr val="tx1"/>
                        </a:solidFill>
                      </a:endParaRPr>
                    </a:p>
                  </a:txBody>
                  <a:tcPr marL="121920" marR="121920" marT="34290" marB="34290">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en-US" altLang="ja-JP" sz="1200" dirty="0">
                        <a:solidFill>
                          <a:schemeClr val="tx1"/>
                        </a:solidFill>
                      </a:endParaRPr>
                    </a:p>
                  </a:txBody>
                  <a:tcP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en-US" altLang="ja-JP" sz="1200" dirty="0"/>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a:p>
                  </a:txBody>
                  <a:tcPr marL="121920" marR="121920" marT="34290" marB="34290">
                    <a:noFill/>
                  </a:tcPr>
                </a:tc>
                <a:extLst>
                  <a:ext uri="{0D108BD9-81ED-4DB2-BD59-A6C34878D82A}">
                    <a16:rowId xmlns:a16="http://schemas.microsoft.com/office/drawing/2014/main" val="10000"/>
                  </a:ext>
                </a:extLst>
              </a:tr>
              <a:tr h="526795">
                <a:tc>
                  <a:txBody>
                    <a:bodyPr/>
                    <a:lstStyle/>
                    <a:p>
                      <a:pPr algn="ctr"/>
                      <a:r>
                        <a:rPr kumimoji="1" lang="en-US" altLang="ja-JP" sz="1600" dirty="0">
                          <a:effectLst>
                            <a:outerShdw blurRad="38100" dist="38100" dir="2700000" algn="tl">
                              <a:srgbClr val="000000">
                                <a:alpha val="43137"/>
                              </a:srgbClr>
                            </a:outerShdw>
                          </a:effectLst>
                        </a:rPr>
                        <a:t>1</a:t>
                      </a:r>
                      <a:r>
                        <a:rPr kumimoji="1" lang="ja-JP" altLang="en-US" sz="1600" dirty="0">
                          <a:effectLst>
                            <a:outerShdw blurRad="38100" dist="38100" dir="2700000" algn="tl">
                              <a:srgbClr val="000000">
                                <a:alpha val="43137"/>
                              </a:srgbClr>
                            </a:outerShdw>
                          </a:effectLst>
                        </a:rPr>
                        <a:t>年次</a:t>
                      </a:r>
                    </a:p>
                  </a:txBody>
                  <a:tcPr marL="121920" marR="121920" marT="34290" marB="34290" anchor="ctr">
                    <a:solidFill>
                      <a:schemeClr val="bg1">
                        <a:lumMod val="95000"/>
                      </a:schemeClr>
                    </a:solidFill>
                  </a:tcPr>
                </a:tc>
                <a:tc>
                  <a:txBody>
                    <a:bodyPr/>
                    <a:lstStyle/>
                    <a:p>
                      <a:pPr algn="ctr"/>
                      <a:r>
                        <a:rPr kumimoji="1" lang="ja-JP" altLang="en-US" sz="1600" dirty="0"/>
                        <a:t>＊</a:t>
                      </a:r>
                    </a:p>
                  </a:txBody>
                  <a:tcPr marL="121920" marR="121920" marT="34290" marB="34290" anchor="ctr">
                    <a:solidFill>
                      <a:srgbClr val="FFC000"/>
                    </a:solidFill>
                  </a:tcPr>
                </a:tc>
                <a:tc>
                  <a:txBody>
                    <a:bodyPr/>
                    <a:lstStyle/>
                    <a:p>
                      <a:pPr algn="ctr"/>
                      <a:r>
                        <a:rPr kumimoji="1" lang="ja-JP" altLang="en-US" sz="1200" dirty="0"/>
                        <a:t>小児科</a:t>
                      </a:r>
                      <a:endParaRPr kumimoji="1" lang="en-US" altLang="ja-JP" sz="1200" dirty="0"/>
                    </a:p>
                    <a:p>
                      <a:pPr algn="ctr"/>
                      <a:r>
                        <a:rPr kumimoji="1" lang="en-US" altLang="ja-JP" sz="1600" dirty="0"/>
                        <a:t>2</a:t>
                      </a:r>
                      <a:r>
                        <a:rPr kumimoji="1" lang="ja-JP" altLang="en-US" sz="1600" dirty="0"/>
                        <a:t>ヶ月</a:t>
                      </a:r>
                    </a:p>
                  </a:txBody>
                  <a:tcPr marL="121920" marR="121920" marT="34290" marB="34290" anchor="ctr">
                    <a:solidFill>
                      <a:srgbClr val="66CCFF"/>
                    </a:solidFill>
                  </a:tcPr>
                </a:tc>
                <a:tc gridSpan="2">
                  <a:txBody>
                    <a:bodyPr/>
                    <a:lstStyle/>
                    <a:p>
                      <a:pPr algn="ctr"/>
                      <a:r>
                        <a:rPr kumimoji="1" lang="ja-JP" altLang="en-US" sz="1400" dirty="0"/>
                        <a:t>内科</a:t>
                      </a:r>
                      <a:endParaRPr kumimoji="1" lang="en-US" altLang="ja-JP" sz="1400" dirty="0"/>
                    </a:p>
                    <a:p>
                      <a:pPr algn="ctr"/>
                      <a:r>
                        <a:rPr kumimoji="1" lang="ja-JP" altLang="en-US" sz="1400" dirty="0"/>
                        <a:t>２ヶ月</a:t>
                      </a:r>
                      <a:endParaRPr kumimoji="1" lang="en-US" altLang="ja-JP" sz="1400" dirty="0"/>
                    </a:p>
                  </a:txBody>
                  <a:tcPr marL="121920" marR="121920" marT="34290" marB="34290" anchor="ctr">
                    <a:solidFill>
                      <a:srgbClr val="FFCCCC"/>
                    </a:solidFill>
                  </a:tcPr>
                </a:tc>
                <a:tc hMerge="1">
                  <a:txBody>
                    <a:bodyPr/>
                    <a:lstStyle/>
                    <a:p>
                      <a:pPr algn="ctr"/>
                      <a:endParaRPr kumimoji="1" lang="ja-JP" altLang="en-US" sz="1600" dirty="0"/>
                    </a:p>
                  </a:txBody>
                  <a:tcPr marL="121920" marR="121920" marT="34290" marB="34290" anchor="ctr">
                    <a:solidFill>
                      <a:srgbClr val="FFCCCC"/>
                    </a:solidFill>
                  </a:tcPr>
                </a:tc>
                <a:tc gridSpan="2">
                  <a:txBody>
                    <a:bodyPr/>
                    <a:lstStyle/>
                    <a:p>
                      <a:pPr algn="ctr"/>
                      <a:r>
                        <a:rPr kumimoji="1" lang="ja-JP" altLang="en-US" sz="1050" dirty="0"/>
                        <a:t>外科</a:t>
                      </a:r>
                      <a:r>
                        <a:rPr kumimoji="1" lang="en-US" altLang="ja-JP" sz="1050" dirty="0"/>
                        <a:t>/</a:t>
                      </a:r>
                      <a:r>
                        <a:rPr kumimoji="1" lang="ja-JP" altLang="en-US" sz="1050" dirty="0"/>
                        <a:t>千葉大小児外科</a:t>
                      </a:r>
                      <a:endParaRPr kumimoji="1" lang="en-US" altLang="ja-JP" sz="1050" dirty="0"/>
                    </a:p>
                    <a:p>
                      <a:pPr algn="ctr"/>
                      <a:r>
                        <a:rPr kumimoji="1" lang="ja-JP" altLang="en-US" sz="1200" dirty="0"/>
                        <a:t>２ヶ月</a:t>
                      </a:r>
                      <a:endParaRPr kumimoji="1" lang="en-US" altLang="ja-JP" sz="1200" dirty="0"/>
                    </a:p>
                  </a:txBody>
                  <a:tcPr marL="121920" marR="121920" marT="34290" marB="34290" anchor="ctr">
                    <a:solidFill>
                      <a:srgbClr val="CCECFF"/>
                    </a:solidFill>
                  </a:tcPr>
                </a:tc>
                <a:tc hMerge="1">
                  <a:txBody>
                    <a:bodyPr/>
                    <a:lstStyle/>
                    <a:p>
                      <a:pPr algn="ctr"/>
                      <a:endParaRPr kumimoji="1" lang="ja-JP" altLang="en-US" sz="1600" dirty="0"/>
                    </a:p>
                  </a:txBody>
                  <a:tcPr marL="121920" marR="121920" marT="34290" marB="34290" anchor="ctr">
                    <a:solidFill>
                      <a:srgbClr val="A7F7F5"/>
                    </a:solidFill>
                  </a:tcPr>
                </a:tc>
                <a:tc gridSpan="2">
                  <a:txBody>
                    <a:bodyPr/>
                    <a:lstStyle/>
                    <a:p>
                      <a:pPr algn="ctr"/>
                      <a:r>
                        <a:rPr kumimoji="1" lang="ja-JP" altLang="en-US" sz="1200" dirty="0"/>
                        <a:t>内科</a:t>
                      </a:r>
                      <a:endParaRPr kumimoji="1" lang="en-US" altLang="ja-JP" sz="1200" dirty="0"/>
                    </a:p>
                    <a:p>
                      <a:pPr algn="ctr"/>
                      <a:r>
                        <a:rPr kumimoji="1" lang="ja-JP" altLang="en-US" sz="1200" dirty="0"/>
                        <a:t>２ヶ月</a:t>
                      </a:r>
                      <a:endParaRPr kumimoji="1" lang="en-US" altLang="ja-JP" sz="1200" dirty="0"/>
                    </a:p>
                  </a:txBody>
                  <a:tcPr marL="121920" marR="121920" marT="34290" marB="34290" anchor="ctr">
                    <a:solidFill>
                      <a:srgbClr val="FFCCCC"/>
                    </a:solidFill>
                  </a:tcPr>
                </a:tc>
                <a:tc hMerge="1">
                  <a:txBody>
                    <a:bodyPr/>
                    <a:lstStyle/>
                    <a:p>
                      <a:endParaRPr kumimoji="1" lang="ja-JP" altLang="en-US"/>
                    </a:p>
                  </a:txBody>
                  <a:tcPr/>
                </a:tc>
                <a:tc>
                  <a:txBody>
                    <a:bodyPr/>
                    <a:lstStyle/>
                    <a:p>
                      <a:pPr algn="ctr"/>
                      <a:r>
                        <a:rPr kumimoji="1" lang="ja-JP" altLang="en-US" sz="1000" dirty="0"/>
                        <a:t>選択科</a:t>
                      </a:r>
                      <a:endParaRPr kumimoji="1" lang="en-US" altLang="ja-JP" sz="1000" dirty="0"/>
                    </a:p>
                    <a:p>
                      <a:pPr algn="ctr"/>
                      <a:r>
                        <a:rPr kumimoji="1" lang="ja-JP" altLang="en-US" sz="1050" dirty="0"/>
                        <a:t>１ヶ月</a:t>
                      </a:r>
                    </a:p>
                  </a:txBody>
                  <a:tcPr marL="121920" marR="121920" marT="34290" marB="34290" anchor="ctr">
                    <a:solidFill>
                      <a:srgbClr val="CCECFF"/>
                    </a:solidFill>
                  </a:tcPr>
                </a:tc>
                <a:tc gridSpan="3">
                  <a:txBody>
                    <a:bodyPr/>
                    <a:lstStyle/>
                    <a:p>
                      <a:pPr algn="ctr"/>
                      <a:r>
                        <a:rPr kumimoji="1" lang="ja-JP" altLang="en-US" sz="1400" dirty="0"/>
                        <a:t>救急集中治療科</a:t>
                      </a:r>
                      <a:endParaRPr kumimoji="1" lang="en-US" altLang="ja-JP" sz="1400" dirty="0"/>
                    </a:p>
                    <a:p>
                      <a:pPr algn="ctr"/>
                      <a:r>
                        <a:rPr kumimoji="1" lang="ja-JP" altLang="en-US" sz="1400" dirty="0"/>
                        <a:t>３ヶ月</a:t>
                      </a:r>
                    </a:p>
                  </a:txBody>
                  <a:tcPr marL="121920" marR="121920" marT="34290" marB="34290" anchor="ctr">
                    <a:solidFill>
                      <a:srgbClr val="FFFF00"/>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marL="121920" marR="121920" marT="34290" marB="34290" anchor="ctr">
                    <a:solidFill>
                      <a:srgbClr val="CCECFF"/>
                    </a:solidFill>
                  </a:tcPr>
                </a:tc>
                <a:extLst>
                  <a:ext uri="{0D108BD9-81ED-4DB2-BD59-A6C34878D82A}">
                    <a16:rowId xmlns:a16="http://schemas.microsoft.com/office/drawing/2014/main" val="10001"/>
                  </a:ext>
                </a:extLst>
              </a:tr>
              <a:tr h="526795">
                <a:tc>
                  <a:txBody>
                    <a:bodyPr/>
                    <a:lstStyle/>
                    <a:p>
                      <a:pPr algn="ctr"/>
                      <a:r>
                        <a:rPr kumimoji="1" lang="en-US" altLang="ja-JP" sz="1600" dirty="0">
                          <a:effectLst>
                            <a:outerShdw blurRad="38100" dist="38100" dir="2700000" algn="tl">
                              <a:srgbClr val="000000">
                                <a:alpha val="43137"/>
                              </a:srgbClr>
                            </a:outerShdw>
                          </a:effectLst>
                        </a:rPr>
                        <a:t>2</a:t>
                      </a:r>
                      <a:r>
                        <a:rPr kumimoji="1" lang="ja-JP" altLang="en-US" sz="1600" dirty="0">
                          <a:effectLst>
                            <a:outerShdw blurRad="38100" dist="38100" dir="2700000" algn="tl">
                              <a:srgbClr val="000000">
                                <a:alpha val="43137"/>
                              </a:srgbClr>
                            </a:outerShdw>
                          </a:effectLst>
                        </a:rPr>
                        <a:t>年次</a:t>
                      </a:r>
                    </a:p>
                  </a:txBody>
                  <a:tcPr marL="121920" marR="121920" marT="34290" marB="34290" anchor="ctr">
                    <a:solidFill>
                      <a:schemeClr val="bg1">
                        <a:lumMod val="95000"/>
                      </a:schemeClr>
                    </a:solidFill>
                  </a:tcPr>
                </a:tc>
                <a:tc gridSpan="2">
                  <a:txBody>
                    <a:bodyPr/>
                    <a:lstStyle/>
                    <a:p>
                      <a:pPr algn="ctr"/>
                      <a:r>
                        <a:rPr kumimoji="1" lang="ja-JP" altLang="en-US" sz="1200" dirty="0"/>
                        <a:t>内科</a:t>
                      </a:r>
                      <a:endParaRPr kumimoji="1" lang="en-US" altLang="ja-JP" sz="1200" dirty="0"/>
                    </a:p>
                    <a:p>
                      <a:pPr algn="ctr"/>
                      <a:r>
                        <a:rPr kumimoji="1" lang="en-US" altLang="ja-JP" sz="1600" dirty="0"/>
                        <a:t>2</a:t>
                      </a:r>
                      <a:r>
                        <a:rPr kumimoji="1" lang="ja-JP" altLang="en-US" sz="1600" dirty="0"/>
                        <a:t>ヶ月</a:t>
                      </a:r>
                      <a:endParaRPr kumimoji="1" lang="ja-JP" altLang="en-US" sz="1600" b="0" dirty="0"/>
                    </a:p>
                  </a:txBody>
                  <a:tcPr marL="121920" marR="121920" marT="34290" marB="34290" anchor="ctr">
                    <a:solidFill>
                      <a:srgbClr val="FFCCCC"/>
                    </a:solidFill>
                  </a:tcPr>
                </a:tc>
                <a:tc hMerge="1">
                  <a:txBody>
                    <a:bodyPr/>
                    <a:lstStyle/>
                    <a:p>
                      <a:endParaRPr kumimoji="1" lang="ja-JP" altLang="en-US"/>
                    </a:p>
                  </a:txBody>
                  <a:tcPr/>
                </a:tc>
                <a:tc>
                  <a:txBody>
                    <a:bodyPr/>
                    <a:lstStyle/>
                    <a:p>
                      <a:pPr algn="ctr"/>
                      <a:r>
                        <a:rPr kumimoji="1" lang="ja-JP" altLang="en-US" sz="1050" dirty="0"/>
                        <a:t>産婦人科</a:t>
                      </a:r>
                      <a:endParaRPr kumimoji="1" lang="en-US" altLang="ja-JP" sz="1050" dirty="0"/>
                    </a:p>
                    <a:p>
                      <a:pPr algn="ctr"/>
                      <a:r>
                        <a:rPr kumimoji="1" lang="en-US" altLang="ja-JP" sz="1600" dirty="0"/>
                        <a:t>1</a:t>
                      </a:r>
                      <a:r>
                        <a:rPr kumimoji="1" lang="ja-JP" altLang="en-US" sz="1600" dirty="0"/>
                        <a:t>ヶ月</a:t>
                      </a:r>
                    </a:p>
                  </a:txBody>
                  <a:tcPr marL="121920" marR="121920" marT="34290" marB="34290" anchor="ctr">
                    <a:solidFill>
                      <a:srgbClr val="FF99CC"/>
                    </a:solidFill>
                  </a:tcPr>
                </a:tc>
                <a:tc>
                  <a:txBody>
                    <a:bodyPr/>
                    <a:lstStyle/>
                    <a:p>
                      <a:pPr algn="ctr"/>
                      <a:r>
                        <a:rPr kumimoji="1" lang="ja-JP" altLang="en-US" sz="1200" dirty="0"/>
                        <a:t>選択科</a:t>
                      </a:r>
                      <a:endParaRPr kumimoji="1" lang="en-US" altLang="ja-JP" sz="1200" dirty="0"/>
                    </a:p>
                    <a:p>
                      <a:pPr algn="ctr"/>
                      <a:r>
                        <a:rPr kumimoji="1" lang="ja-JP" altLang="en-US" sz="1200" dirty="0"/>
                        <a:t>１ヶ月</a:t>
                      </a:r>
                      <a:endParaRPr kumimoji="1" lang="ja-JP" altLang="en-US" sz="1400" dirty="0"/>
                    </a:p>
                  </a:txBody>
                  <a:tcPr marL="121920" marR="121920" marT="34290" marB="34290" anchor="ctr">
                    <a:solidFill>
                      <a:srgbClr val="CCECFF"/>
                    </a:solidFill>
                  </a:tcPr>
                </a:tc>
                <a:tc>
                  <a:txBody>
                    <a:bodyPr/>
                    <a:lstStyle/>
                    <a:p>
                      <a:pPr algn="ctr"/>
                      <a:r>
                        <a:rPr kumimoji="1" lang="ja-JP" altLang="en-US" sz="1200" dirty="0"/>
                        <a:t>地域</a:t>
                      </a:r>
                      <a:endParaRPr kumimoji="1" lang="en-US" altLang="ja-JP" sz="1200" dirty="0"/>
                    </a:p>
                    <a:p>
                      <a:pPr algn="ctr"/>
                      <a:r>
                        <a:rPr kumimoji="1" lang="en-US" altLang="ja-JP" sz="1600" dirty="0"/>
                        <a:t>1</a:t>
                      </a:r>
                      <a:r>
                        <a:rPr kumimoji="1" lang="ja-JP" altLang="en-US" sz="1600" dirty="0"/>
                        <a:t>ヶ月</a:t>
                      </a:r>
                    </a:p>
                  </a:txBody>
                  <a:tcPr marL="121920" marR="121920" marT="34290" marB="34290" anchor="ctr">
                    <a:solidFill>
                      <a:srgbClr val="92D050"/>
                    </a:solidFill>
                  </a:tcPr>
                </a:tc>
                <a:tc gridSpan="2">
                  <a:txBody>
                    <a:bodyPr/>
                    <a:lstStyle/>
                    <a:p>
                      <a:pPr algn="ctr"/>
                      <a:r>
                        <a:rPr kumimoji="1" lang="ja-JP" altLang="en-US" sz="1400" dirty="0"/>
                        <a:t>小児科</a:t>
                      </a:r>
                      <a:endParaRPr kumimoji="1" lang="en-US" altLang="ja-JP" sz="1400" dirty="0"/>
                    </a:p>
                    <a:p>
                      <a:pPr algn="ctr"/>
                      <a:r>
                        <a:rPr kumimoji="1" lang="en-US" altLang="ja-JP" sz="1400" dirty="0"/>
                        <a:t>2</a:t>
                      </a:r>
                      <a:r>
                        <a:rPr kumimoji="1" lang="ja-JP" altLang="en-US" sz="1400" dirty="0"/>
                        <a:t>ヶ月</a:t>
                      </a:r>
                      <a:endParaRPr kumimoji="1" lang="ja-JP" altLang="en-US" sz="1600" dirty="0"/>
                    </a:p>
                  </a:txBody>
                  <a:tcPr marL="121920" marR="121920" marT="34290" marB="34290" anchor="ctr">
                    <a:solidFill>
                      <a:srgbClr val="66CCFF"/>
                    </a:solidFill>
                  </a:tcPr>
                </a:tc>
                <a:tc hMerge="1">
                  <a:txBody>
                    <a:bodyPr/>
                    <a:lstStyle/>
                    <a:p>
                      <a:endParaRPr kumimoji="1" lang="ja-JP" altLang="en-US"/>
                    </a:p>
                  </a:txBody>
                  <a:tcPr/>
                </a:tc>
                <a:tc gridSpan="2">
                  <a:txBody>
                    <a:bodyPr/>
                    <a:lstStyle/>
                    <a:p>
                      <a:pPr algn="ctr"/>
                      <a:r>
                        <a:rPr kumimoji="1" lang="ja-JP" altLang="en-US" sz="1200" dirty="0"/>
                        <a:t>麻酔科</a:t>
                      </a:r>
                      <a:endParaRPr kumimoji="1" lang="en-US" altLang="ja-JP" sz="1200" dirty="0"/>
                    </a:p>
                    <a:p>
                      <a:pPr algn="ctr"/>
                      <a:r>
                        <a:rPr kumimoji="1" lang="en-US" altLang="ja-JP" sz="1600" dirty="0"/>
                        <a:t>2</a:t>
                      </a:r>
                      <a:r>
                        <a:rPr kumimoji="1" lang="ja-JP" altLang="en-US" sz="1600" dirty="0"/>
                        <a:t>ヶ月</a:t>
                      </a:r>
                    </a:p>
                  </a:txBody>
                  <a:tcPr marL="121920" marR="121920" marT="34290" marB="34290" anchor="ctr">
                    <a:solidFill>
                      <a:srgbClr val="99FFCC"/>
                    </a:solidFill>
                  </a:tcPr>
                </a:tc>
                <a:tc hMerge="1">
                  <a:txBody>
                    <a:bodyPr/>
                    <a:lstStyle/>
                    <a:p>
                      <a:endParaRPr kumimoji="1" lang="ja-JP" altLang="en-US" dirty="0"/>
                    </a:p>
                  </a:txBody>
                  <a:tcPr/>
                </a:tc>
                <a:tc>
                  <a:txBody>
                    <a:bodyPr/>
                    <a:lstStyle/>
                    <a:p>
                      <a:pPr algn="ctr"/>
                      <a:r>
                        <a:rPr kumimoji="1" lang="ja-JP" altLang="en-US" sz="1100" dirty="0"/>
                        <a:t>選択科</a:t>
                      </a:r>
                      <a:endParaRPr kumimoji="1" lang="en-US" altLang="ja-JP" sz="1100" dirty="0"/>
                    </a:p>
                    <a:p>
                      <a:pPr algn="ctr"/>
                      <a:r>
                        <a:rPr kumimoji="1" lang="ja-JP" altLang="en-US" sz="1200" dirty="0"/>
                        <a:t>１ヶ月</a:t>
                      </a:r>
                    </a:p>
                  </a:txBody>
                  <a:tcPr marL="121920" marR="121920" marT="34290" marB="34290" anchor="ctr">
                    <a:solidFill>
                      <a:srgbClr val="CCECFF"/>
                    </a:solidFill>
                  </a:tcPr>
                </a:tc>
                <a:tc>
                  <a:txBody>
                    <a:bodyPr/>
                    <a:lstStyle/>
                    <a:p>
                      <a:pPr algn="ctr"/>
                      <a:r>
                        <a:rPr kumimoji="1" lang="ja-JP" altLang="en-US" sz="1200" dirty="0"/>
                        <a:t>精神科</a:t>
                      </a:r>
                      <a:endParaRPr kumimoji="1" lang="en-US" altLang="ja-JP" sz="1200" dirty="0"/>
                    </a:p>
                    <a:p>
                      <a:pPr algn="ctr"/>
                      <a:r>
                        <a:rPr kumimoji="1" lang="ja-JP" altLang="en-US" sz="1200" dirty="0"/>
                        <a:t>１ヶ月</a:t>
                      </a:r>
                      <a:endParaRPr kumimoji="1" lang="ja-JP" altLang="en-US" sz="1600" dirty="0"/>
                    </a:p>
                  </a:txBody>
                  <a:tcPr marL="121920" marR="121920" marT="34290" marB="34290" anchor="ctr">
                    <a:solidFill>
                      <a:srgbClr val="E6E7B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選択科</a:t>
                      </a:r>
                      <a:endParaRPr kumimoji="1" lang="en-US" altLang="ja-JP"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１ヶ月</a:t>
                      </a:r>
                    </a:p>
                  </a:txBody>
                  <a:tcPr marL="121920" marR="121920" marT="34290" marB="34290" anchor="ctr">
                    <a:solidFill>
                      <a:srgbClr val="CCECFF"/>
                    </a:solidFill>
                  </a:tcPr>
                </a:tc>
                <a:extLst>
                  <a:ext uri="{0D108BD9-81ED-4DB2-BD59-A6C34878D82A}">
                    <a16:rowId xmlns:a16="http://schemas.microsoft.com/office/drawing/2014/main" val="10002"/>
                  </a:ext>
                </a:extLst>
              </a:tr>
            </a:tbl>
          </a:graphicData>
        </a:graphic>
      </p:graphicFrame>
      <p:sp>
        <p:nvSpPr>
          <p:cNvPr id="12" name="テキスト ボックス 11">
            <a:extLst>
              <a:ext uri="{FF2B5EF4-FFF2-40B4-BE49-F238E27FC236}">
                <a16:creationId xmlns:a16="http://schemas.microsoft.com/office/drawing/2014/main" id="{1DC08856-AB0A-4EF6-A7E2-037B90D71B9D}"/>
              </a:ext>
            </a:extLst>
          </p:cNvPr>
          <p:cNvSpPr txBox="1"/>
          <p:nvPr/>
        </p:nvSpPr>
        <p:spPr>
          <a:xfrm>
            <a:off x="515730" y="6165304"/>
            <a:ext cx="4672182" cy="276999"/>
          </a:xfrm>
          <a:prstGeom prst="rect">
            <a:avLst/>
          </a:prstGeom>
          <a:noFill/>
        </p:spPr>
        <p:txBody>
          <a:bodyPr wrap="square" rtlCol="0">
            <a:spAutoFit/>
          </a:bodyPr>
          <a:lstStyle/>
          <a:p>
            <a:r>
              <a:rPr kumimoji="1" lang="ja-JP" altLang="en-US" sz="1200" dirty="0">
                <a:latin typeface="+mn-ea"/>
                <a:ea typeface="+mn-ea"/>
              </a:rPr>
              <a:t>＊</a:t>
            </a:r>
            <a:r>
              <a:rPr lang="ja-JP" altLang="en-US" sz="1200" dirty="0">
                <a:latin typeface="+mn-ea"/>
                <a:ea typeface="+mn-ea"/>
              </a:rPr>
              <a:t>はオリエンテーションとコメディカル研修</a:t>
            </a:r>
            <a:endParaRPr lang="en-US" altLang="ja-JP" sz="1200" dirty="0">
              <a:latin typeface="+mn-ea"/>
              <a:ea typeface="+mn-ea"/>
            </a:endParaRPr>
          </a:p>
        </p:txBody>
      </p:sp>
    </p:spTree>
    <p:extLst>
      <p:ext uri="{BB962C8B-B14F-4D97-AF65-F5344CB8AC3E}">
        <p14:creationId xmlns:p14="http://schemas.microsoft.com/office/powerpoint/2010/main" val="372909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323528" y="476672"/>
            <a:ext cx="5783698" cy="563328"/>
          </a:xfrm>
          <a:prstGeom prst="rect">
            <a:avLst/>
          </a:prstGeom>
          <a:noFill/>
          <a:ln w="38100" algn="ctr">
            <a:noFill/>
            <a:miter lim="800000"/>
            <a:headEnd/>
            <a:tailEnd/>
          </a:ln>
        </p:spPr>
        <p:txBody>
          <a:bodyPr wrap="none" lIns="67500" tIns="35100" rIns="67500" bIns="35100">
            <a:spAutoFit/>
          </a:bodyPr>
          <a:lstStyle/>
          <a:p>
            <a:pPr marL="402431" indent="-402431">
              <a:spcBef>
                <a:spcPct val="50000"/>
              </a:spcBef>
            </a:pPr>
            <a:r>
              <a:rPr lang="ja-JP" altLang="en-US" sz="3200" dirty="0">
                <a:solidFill>
                  <a:srgbClr val="0E2058"/>
                </a:solidFill>
                <a:latin typeface="HGP創英角ｺﾞｼｯｸUB" pitchFamily="50" charset="-128"/>
                <a:ea typeface="HGP創英角ｺﾞｼｯｸUB" pitchFamily="50" charset="-128"/>
              </a:rPr>
              <a:t>プログラム概要（産婦人科コース）</a:t>
            </a:r>
          </a:p>
        </p:txBody>
      </p:sp>
      <p:graphicFrame>
        <p:nvGraphicFramePr>
          <p:cNvPr id="8" name="表 7">
            <a:extLst>
              <a:ext uri="{FF2B5EF4-FFF2-40B4-BE49-F238E27FC236}">
                <a16:creationId xmlns:a16="http://schemas.microsoft.com/office/drawing/2014/main" id="{C50E6F22-262F-4755-BE9E-17A9CF9A6319}"/>
              </a:ext>
            </a:extLst>
          </p:cNvPr>
          <p:cNvGraphicFramePr>
            <a:graphicFrameLocks noGrp="1"/>
          </p:cNvGraphicFramePr>
          <p:nvPr>
            <p:extLst>
              <p:ext uri="{D42A27DB-BD31-4B8C-83A1-F6EECF244321}">
                <p14:modId xmlns:p14="http://schemas.microsoft.com/office/powerpoint/2010/main" val="3735532848"/>
              </p:ext>
            </p:extLst>
          </p:nvPr>
        </p:nvGraphicFramePr>
        <p:xfrm>
          <a:off x="35496" y="1124744"/>
          <a:ext cx="9108503" cy="3538487"/>
        </p:xfrm>
        <a:graphic>
          <a:graphicData uri="http://schemas.openxmlformats.org/drawingml/2006/table">
            <a:tbl>
              <a:tblPr firstRow="1" bandRow="1">
                <a:solidFill>
                  <a:srgbClr val="FFCC00"/>
                </a:solidFill>
                <a:tableStyleId>{5C22544A-7EE6-4342-B048-85BDC9FD1C3A}</a:tableStyleId>
              </a:tblPr>
              <a:tblGrid>
                <a:gridCol w="1641835">
                  <a:extLst>
                    <a:ext uri="{9D8B030D-6E8A-4147-A177-3AD203B41FA5}">
                      <a16:colId xmlns:a16="http://schemas.microsoft.com/office/drawing/2014/main" val="20000"/>
                    </a:ext>
                  </a:extLst>
                </a:gridCol>
                <a:gridCol w="7466668">
                  <a:extLst>
                    <a:ext uri="{9D8B030D-6E8A-4147-A177-3AD203B41FA5}">
                      <a16:colId xmlns:a16="http://schemas.microsoft.com/office/drawing/2014/main" val="20001"/>
                    </a:ext>
                  </a:extLst>
                </a:gridCol>
              </a:tblGrid>
              <a:tr h="518359">
                <a:tc gridSpan="2">
                  <a:txBody>
                    <a:bodyPr/>
                    <a:lstStyle/>
                    <a:p>
                      <a:r>
                        <a:rPr kumimoji="1" lang="ja-JP" altLang="en-US" sz="1400" dirty="0">
                          <a:solidFill>
                            <a:schemeClr val="tx1"/>
                          </a:solidFill>
                        </a:rPr>
                        <a:t>ローテイト方式</a:t>
                      </a:r>
                    </a:p>
                  </a:txBody>
                  <a:tcPr>
                    <a:solidFill>
                      <a:srgbClr val="FFCC00"/>
                    </a:solidFill>
                  </a:tcPr>
                </a:tc>
                <a:tc hMerge="1">
                  <a:txBody>
                    <a:bodyPr/>
                    <a:lstStyle/>
                    <a:p>
                      <a:endParaRPr kumimoji="1" lang="ja-JP" altLang="en-US" dirty="0"/>
                    </a:p>
                  </a:txBody>
                  <a:tcPr/>
                </a:tc>
                <a:extLst>
                  <a:ext uri="{0D108BD9-81ED-4DB2-BD59-A6C34878D82A}">
                    <a16:rowId xmlns:a16="http://schemas.microsoft.com/office/drawing/2014/main" val="10000"/>
                  </a:ext>
                </a:extLst>
              </a:tr>
              <a:tr h="417745">
                <a:tc>
                  <a:txBody>
                    <a:bodyPr/>
                    <a:lstStyle/>
                    <a:p>
                      <a:pPr algn="l"/>
                      <a:r>
                        <a:rPr kumimoji="1" lang="en-US" altLang="ja-JP" sz="1400" b="1" dirty="0">
                          <a:effectLst/>
                        </a:rPr>
                        <a:t>1</a:t>
                      </a:r>
                      <a:r>
                        <a:rPr kumimoji="1" lang="ja-JP" altLang="en-US" sz="1400" b="1" dirty="0">
                          <a:effectLst/>
                        </a:rPr>
                        <a:t>年次</a:t>
                      </a:r>
                      <a:endParaRPr kumimoji="1" lang="en-US" altLang="ja-JP" sz="1400" b="1" dirty="0">
                        <a:effectLst/>
                      </a:endParaRPr>
                    </a:p>
                  </a:txBody>
                  <a:tcPr anchor="ctr">
                    <a:solidFill>
                      <a:srgbClr val="E6E7B1"/>
                    </a:solidFill>
                  </a:tcPr>
                </a:tc>
                <a:tc>
                  <a:txBody>
                    <a:bodyPr/>
                    <a:lstStyle/>
                    <a:p>
                      <a:r>
                        <a:rPr kumimoji="1" lang="ja-JP" altLang="en-US" sz="1400" dirty="0"/>
                        <a:t>内科</a:t>
                      </a:r>
                      <a:r>
                        <a:rPr kumimoji="1" lang="en-US" altLang="ja-JP" sz="1400" dirty="0"/>
                        <a:t>6</a:t>
                      </a:r>
                      <a:r>
                        <a:rPr kumimoji="1" lang="ja-JP" altLang="en-US" sz="1400" dirty="0"/>
                        <a:t>ヶ月（</a:t>
                      </a:r>
                      <a:r>
                        <a:rPr kumimoji="1" lang="en-US" altLang="ja-JP" sz="1400" dirty="0"/>
                        <a:t>1</a:t>
                      </a:r>
                      <a:r>
                        <a:rPr kumimoji="1" lang="ja-JP" altLang="en-US" sz="1400" dirty="0"/>
                        <a:t>）、外科</a:t>
                      </a:r>
                      <a:r>
                        <a:rPr kumimoji="1" lang="en-US" altLang="ja-JP" sz="1400" dirty="0"/>
                        <a:t>2</a:t>
                      </a:r>
                      <a:r>
                        <a:rPr kumimoji="1" lang="ja-JP" altLang="en-US" sz="1400" dirty="0"/>
                        <a:t>ヶ月、救急集中治療科</a:t>
                      </a:r>
                      <a:r>
                        <a:rPr kumimoji="1" lang="en-US" altLang="ja-JP" sz="1400" dirty="0"/>
                        <a:t>3</a:t>
                      </a:r>
                      <a:r>
                        <a:rPr kumimoji="1" lang="ja-JP" altLang="en-US" sz="1400" dirty="0"/>
                        <a:t>ヶ月、選択科</a:t>
                      </a:r>
                      <a:r>
                        <a:rPr kumimoji="1" lang="en-US" altLang="ja-JP" sz="1400" dirty="0"/>
                        <a:t>1</a:t>
                      </a:r>
                      <a:r>
                        <a:rPr kumimoji="1" lang="ja-JP" altLang="en-US" sz="1400" dirty="0"/>
                        <a:t>ヶ月（</a:t>
                      </a:r>
                      <a:r>
                        <a:rPr kumimoji="1" lang="en-US" altLang="ja-JP" sz="1400" dirty="0"/>
                        <a:t>2</a:t>
                      </a:r>
                      <a:r>
                        <a:rPr kumimoji="1" lang="ja-JP" altLang="en-US" sz="1400" dirty="0"/>
                        <a:t>）（順不同）</a:t>
                      </a:r>
                    </a:p>
                  </a:txBody>
                  <a:tcPr anchor="ctr">
                    <a:solidFill>
                      <a:srgbClr val="E6E7B1"/>
                    </a:solidFill>
                  </a:tcPr>
                </a:tc>
                <a:extLst>
                  <a:ext uri="{0D108BD9-81ED-4DB2-BD59-A6C34878D82A}">
                    <a16:rowId xmlns:a16="http://schemas.microsoft.com/office/drawing/2014/main" val="10001"/>
                  </a:ext>
                </a:extLst>
              </a:tr>
              <a:tr h="590703">
                <a:tc>
                  <a:txBody>
                    <a:bodyPr/>
                    <a:lstStyle/>
                    <a:p>
                      <a:pPr algn="l"/>
                      <a:r>
                        <a:rPr kumimoji="1" lang="en-US" altLang="ja-JP" sz="1400" b="1" dirty="0"/>
                        <a:t>2</a:t>
                      </a:r>
                      <a:r>
                        <a:rPr kumimoji="1" lang="ja-JP" altLang="en-US" sz="1400" b="1" dirty="0"/>
                        <a:t>年次</a:t>
                      </a:r>
                    </a:p>
                  </a:txBody>
                  <a:tcPr anchor="ctr">
                    <a:solidFill>
                      <a:srgbClr val="E6E7B1"/>
                    </a:solidFill>
                  </a:tcPr>
                </a:tc>
                <a:tc>
                  <a:txBody>
                    <a:bodyPr/>
                    <a:lstStyle/>
                    <a:p>
                      <a:r>
                        <a:rPr kumimoji="1" lang="ja-JP" altLang="en-US" sz="1400" dirty="0"/>
                        <a:t>必修科（産婦人科</a:t>
                      </a:r>
                      <a:r>
                        <a:rPr kumimoji="1" lang="en-US" altLang="ja-JP" sz="1400" dirty="0"/>
                        <a:t>3</a:t>
                      </a:r>
                      <a:r>
                        <a:rPr kumimoji="1" lang="ja-JP" altLang="en-US" sz="1400" dirty="0"/>
                        <a:t>ヶ月、新生児科</a:t>
                      </a:r>
                      <a:r>
                        <a:rPr kumimoji="1" lang="en-US" altLang="ja-JP" sz="1400" dirty="0"/>
                        <a:t>1</a:t>
                      </a:r>
                      <a:r>
                        <a:rPr kumimoji="1" lang="ja-JP" altLang="en-US" sz="1400" dirty="0"/>
                        <a:t>ヶ月、小児科</a:t>
                      </a:r>
                      <a:r>
                        <a:rPr kumimoji="1" lang="en-US" altLang="ja-JP" sz="1400" dirty="0"/>
                        <a:t>1</a:t>
                      </a:r>
                      <a:r>
                        <a:rPr kumimoji="1" lang="ja-JP" altLang="en-US" sz="1400" dirty="0"/>
                        <a:t>ヶ月、精神神経科</a:t>
                      </a:r>
                      <a:r>
                        <a:rPr kumimoji="1" lang="en-US" altLang="ja-JP" sz="1400" dirty="0"/>
                        <a:t>1</a:t>
                      </a:r>
                      <a:r>
                        <a:rPr kumimoji="1" lang="ja-JP" altLang="en-US" sz="1400" dirty="0"/>
                        <a:t>ヶ月、麻酔科</a:t>
                      </a:r>
                      <a:r>
                        <a:rPr kumimoji="1" lang="en-US" altLang="ja-JP" sz="1400" dirty="0"/>
                        <a:t>2</a:t>
                      </a:r>
                      <a:r>
                        <a:rPr kumimoji="1" lang="ja-JP" altLang="en-US" sz="1400" dirty="0"/>
                        <a:t>か月、</a:t>
                      </a:r>
                      <a:endParaRPr kumimoji="1" lang="en-US" altLang="ja-JP" sz="1400" dirty="0"/>
                    </a:p>
                    <a:p>
                      <a:r>
                        <a:rPr kumimoji="1" lang="ja-JP" altLang="en-US" sz="1400" dirty="0"/>
                        <a:t>地域医療</a:t>
                      </a:r>
                      <a:r>
                        <a:rPr kumimoji="1" lang="en-US" altLang="ja-JP" sz="1400" dirty="0"/>
                        <a:t>1</a:t>
                      </a:r>
                      <a:r>
                        <a:rPr kumimoji="1" lang="ja-JP" altLang="en-US" sz="1400" dirty="0"/>
                        <a:t>ヶ月（</a:t>
                      </a:r>
                      <a:r>
                        <a:rPr kumimoji="1" lang="en-US" altLang="ja-JP" sz="1400" dirty="0"/>
                        <a:t>3</a:t>
                      </a:r>
                      <a:r>
                        <a:rPr kumimoji="1" lang="ja-JP" altLang="en-US" sz="1400" dirty="0"/>
                        <a:t>）選択科</a:t>
                      </a:r>
                      <a:r>
                        <a:rPr kumimoji="1" lang="en-US" altLang="ja-JP" sz="1400" dirty="0"/>
                        <a:t>3</a:t>
                      </a:r>
                      <a:r>
                        <a:rPr kumimoji="1" lang="ja-JP" altLang="en-US" sz="1400" dirty="0"/>
                        <a:t>ヶ月（</a:t>
                      </a:r>
                      <a:r>
                        <a:rPr kumimoji="1" lang="en-US" altLang="ja-JP" sz="1400" dirty="0"/>
                        <a:t>4</a:t>
                      </a:r>
                      <a:r>
                        <a:rPr kumimoji="1" lang="ja-JP" altLang="en-US" sz="1400" dirty="0"/>
                        <a:t>）（順不同）</a:t>
                      </a:r>
                    </a:p>
                  </a:txBody>
                  <a:tcPr anchor="ctr">
                    <a:solidFill>
                      <a:srgbClr val="E6E7B1"/>
                    </a:solidFill>
                  </a:tcPr>
                </a:tc>
                <a:extLst>
                  <a:ext uri="{0D108BD9-81ED-4DB2-BD59-A6C34878D82A}">
                    <a16:rowId xmlns:a16="http://schemas.microsoft.com/office/drawing/2014/main" val="10002"/>
                  </a:ext>
                </a:extLst>
              </a:tr>
              <a:tr h="1972642">
                <a:tc gridSpan="2">
                  <a:txBody>
                    <a:bodyPr/>
                    <a:lstStyle/>
                    <a:p>
                      <a:r>
                        <a:rPr kumimoji="1" lang="ja-JP" altLang="en-US" sz="1400" dirty="0"/>
                        <a:t>（</a:t>
                      </a:r>
                      <a:r>
                        <a:rPr kumimoji="1" lang="en-US" altLang="ja-JP" sz="1400" dirty="0"/>
                        <a:t>1</a:t>
                      </a:r>
                      <a:r>
                        <a:rPr kumimoji="1" lang="ja-JP" altLang="en-US" sz="1400" dirty="0"/>
                        <a:t>）消化器内科、</a:t>
                      </a:r>
                      <a:r>
                        <a:rPr kumimoji="1" lang="ja-JP" altLang="en-US" sz="1400" dirty="0">
                          <a:solidFill>
                            <a:schemeClr val="tx1"/>
                          </a:solidFill>
                        </a:rPr>
                        <a:t>循環器内科</a:t>
                      </a:r>
                      <a:r>
                        <a:rPr kumimoji="1" lang="ja-JP" altLang="en-US" sz="1400" dirty="0"/>
                        <a:t>、糖尿病内分泌代謝内科・腎臓内科、血液腫瘍科・腫瘍内科、呼吸器内科、脳神経内科、</a:t>
                      </a:r>
                      <a:endParaRPr kumimoji="1" lang="en-US" altLang="ja-JP" sz="1400" dirty="0"/>
                    </a:p>
                    <a:p>
                      <a:r>
                        <a:rPr kumimoji="1" lang="ja-JP" altLang="en-US" sz="1400" dirty="0"/>
                        <a:t>　　総合内科</a:t>
                      </a:r>
                      <a:r>
                        <a:rPr kumimoji="1" lang="ja-JP" altLang="en-US" sz="1400" dirty="0">
                          <a:solidFill>
                            <a:schemeClr val="tx1"/>
                          </a:solidFill>
                        </a:rPr>
                        <a:t>・リウマチアレルギー内科</a:t>
                      </a:r>
                      <a:r>
                        <a:rPr kumimoji="1" lang="ja-JP" altLang="en-US" sz="1400" dirty="0"/>
                        <a:t>の中から</a:t>
                      </a:r>
                      <a:r>
                        <a:rPr kumimoji="1" lang="en-US" altLang="ja-JP" sz="1400" dirty="0"/>
                        <a:t>3</a:t>
                      </a:r>
                      <a:r>
                        <a:rPr kumimoji="1" lang="ja-JP" altLang="en-US" sz="1400" dirty="0"/>
                        <a:t>～</a:t>
                      </a:r>
                      <a:r>
                        <a:rPr kumimoji="1" lang="en-US" altLang="ja-JP" sz="1400" dirty="0"/>
                        <a:t>4</a:t>
                      </a:r>
                      <a:r>
                        <a:rPr kumimoji="1" lang="ja-JP" altLang="en-US" sz="1400" dirty="0"/>
                        <a:t>科選択し、各</a:t>
                      </a:r>
                      <a:r>
                        <a:rPr kumimoji="1" lang="en-US" altLang="ja-JP" sz="1400" dirty="0"/>
                        <a:t>2</a:t>
                      </a:r>
                      <a:r>
                        <a:rPr kumimoji="1" lang="ja-JP" altLang="en-US" sz="1400" dirty="0"/>
                        <a:t>ヶ月研修する。</a:t>
                      </a:r>
                      <a:endParaRPr kumimoji="1" lang="en-US" altLang="ja-JP" sz="1400" dirty="0"/>
                    </a:p>
                    <a:p>
                      <a:r>
                        <a:rPr kumimoji="1" lang="ja-JP" altLang="en-US" sz="1400" dirty="0"/>
                        <a:t>（</a:t>
                      </a:r>
                      <a:r>
                        <a:rPr kumimoji="1" lang="en-US" altLang="ja-JP" sz="1400" dirty="0"/>
                        <a:t>2</a:t>
                      </a:r>
                      <a:r>
                        <a:rPr kumimoji="1" lang="ja-JP" altLang="en-US" sz="1400" dirty="0"/>
                        <a:t>）</a:t>
                      </a:r>
                      <a:r>
                        <a:rPr kumimoji="1" lang="en-US" altLang="ja-JP" sz="1400" dirty="0"/>
                        <a:t>1</a:t>
                      </a:r>
                      <a:r>
                        <a:rPr kumimoji="1" lang="ja-JP" altLang="en-US" sz="1400" dirty="0"/>
                        <a:t>年次の選択科</a:t>
                      </a:r>
                      <a:r>
                        <a:rPr kumimoji="1" lang="en-US" altLang="ja-JP" sz="1400" dirty="0"/>
                        <a:t>1</a:t>
                      </a:r>
                      <a:r>
                        <a:rPr kumimoji="1" lang="ja-JP" altLang="en-US" sz="1400" dirty="0"/>
                        <a:t>か月で、必修科（麻酔科・地域を除く）を研修することも可能。</a:t>
                      </a:r>
                      <a:endParaRPr kumimoji="1" lang="en-US" altLang="ja-JP" sz="1400" dirty="0"/>
                    </a:p>
                    <a:p>
                      <a:r>
                        <a:rPr kumimoji="1" lang="ja-JP" altLang="en-US" sz="1400" dirty="0"/>
                        <a:t>（</a:t>
                      </a:r>
                      <a:r>
                        <a:rPr kumimoji="1" lang="en-US" altLang="ja-JP" sz="1400" dirty="0"/>
                        <a:t>3</a:t>
                      </a:r>
                      <a:r>
                        <a:rPr kumimoji="1" lang="ja-JP" altLang="en-US" sz="1400" dirty="0"/>
                        <a:t>）国保多古中央病院</a:t>
                      </a:r>
                      <a:r>
                        <a:rPr kumimoji="1" lang="en-US" altLang="ja-JP" sz="1400" dirty="0"/>
                        <a:t>1</a:t>
                      </a:r>
                      <a:r>
                        <a:rPr kumimoji="1" lang="ja-JP" altLang="en-US" sz="1400" dirty="0"/>
                        <a:t>ヶ月または、黒田内科診療所または大栄診療所またはなのはなクリニック及びつかだファミリー</a:t>
                      </a:r>
                      <a:endParaRPr kumimoji="1" lang="en-US" altLang="ja-JP" sz="1400" dirty="0"/>
                    </a:p>
                    <a:p>
                      <a:r>
                        <a:rPr kumimoji="1" lang="ja-JP" altLang="en-US" sz="1400" dirty="0"/>
                        <a:t>　　クリニックを各</a:t>
                      </a:r>
                      <a:r>
                        <a:rPr kumimoji="1" lang="en-US" altLang="ja-JP" sz="1400" dirty="0"/>
                        <a:t>2</a:t>
                      </a:r>
                      <a:r>
                        <a:rPr kumimoji="1" lang="ja-JP" altLang="en-US" sz="1400" dirty="0"/>
                        <a:t>週間合計</a:t>
                      </a:r>
                      <a:r>
                        <a:rPr kumimoji="1" lang="en-US" altLang="ja-JP" sz="1400" dirty="0"/>
                        <a:t>1</a:t>
                      </a:r>
                      <a:r>
                        <a:rPr kumimoji="1" lang="ja-JP" altLang="en-US" sz="1400" dirty="0"/>
                        <a:t>ヶ月研修する。</a:t>
                      </a:r>
                      <a:endParaRPr kumimoji="1" lang="en-US" altLang="ja-JP" sz="1400" dirty="0"/>
                    </a:p>
                    <a:p>
                      <a:r>
                        <a:rPr kumimoji="1" lang="ja-JP" altLang="en-US" sz="1400" dirty="0"/>
                        <a:t>（</a:t>
                      </a:r>
                      <a:r>
                        <a:rPr kumimoji="1" lang="en-US" altLang="ja-JP" sz="1400" dirty="0"/>
                        <a:t>4</a:t>
                      </a:r>
                      <a:r>
                        <a:rPr kumimoji="1" lang="ja-JP" altLang="en-US" sz="1400" dirty="0"/>
                        <a:t>）内科・精神神経科・小児科・外科・整形外科・形成外科・脳神経外科・心臓血管外科・皮膚科・泌尿器科・産婦人科</a:t>
                      </a:r>
                      <a:endParaRPr kumimoji="1" lang="en-US" altLang="ja-JP" sz="1400" dirty="0"/>
                    </a:p>
                    <a:p>
                      <a:r>
                        <a:rPr kumimoji="1" lang="ja-JP" altLang="en-US" sz="1400" dirty="0"/>
                        <a:t>　　 眼科・耳鼻咽喉科・放射線科・麻酔科・救急集中治療科・新生児科・呼吸器外科・感染症科、病理部</a:t>
                      </a:r>
                      <a:endParaRPr kumimoji="1" lang="en-US" altLang="ja-JP" sz="1400" dirty="0"/>
                    </a:p>
                    <a:p>
                      <a:r>
                        <a:rPr kumimoji="1" lang="ja-JP" altLang="en-US" sz="1400" dirty="0"/>
                        <a:t>　　の中から、選択し研修する。</a:t>
                      </a:r>
                      <a:endParaRPr kumimoji="1" lang="en-US" altLang="ja-JP" sz="1400" dirty="0"/>
                    </a:p>
                    <a:p>
                      <a:endParaRPr kumimoji="1" lang="en-US" altLang="ja-JP" sz="1400" dirty="0"/>
                    </a:p>
                  </a:txBody>
                  <a:tcPr>
                    <a:solidFill>
                      <a:srgbClr val="E6E7B1"/>
                    </a:solidFill>
                  </a:tcPr>
                </a:tc>
                <a:tc hMerge="1">
                  <a:txBody>
                    <a:bodyPr/>
                    <a:lstStyle/>
                    <a:p>
                      <a:endParaRPr kumimoji="1" lang="ja-JP" altLang="en-US" dirty="0"/>
                    </a:p>
                  </a:txBody>
                  <a:tcPr/>
                </a:tc>
                <a:extLst>
                  <a:ext uri="{0D108BD9-81ED-4DB2-BD59-A6C34878D82A}">
                    <a16:rowId xmlns:a16="http://schemas.microsoft.com/office/drawing/2014/main" val="10003"/>
                  </a:ext>
                </a:extLst>
              </a:tr>
            </a:tbl>
          </a:graphicData>
        </a:graphic>
      </p:graphicFrame>
      <p:graphicFrame>
        <p:nvGraphicFramePr>
          <p:cNvPr id="10" name="表 9">
            <a:extLst>
              <a:ext uri="{FF2B5EF4-FFF2-40B4-BE49-F238E27FC236}">
                <a16:creationId xmlns:a16="http://schemas.microsoft.com/office/drawing/2014/main" id="{3A399ACF-7CFD-465F-BA15-369B9A2212BB}"/>
              </a:ext>
            </a:extLst>
          </p:cNvPr>
          <p:cNvGraphicFramePr>
            <a:graphicFrameLocks noGrp="1"/>
          </p:cNvGraphicFramePr>
          <p:nvPr>
            <p:extLst>
              <p:ext uri="{D42A27DB-BD31-4B8C-83A1-F6EECF244321}">
                <p14:modId xmlns:p14="http://schemas.microsoft.com/office/powerpoint/2010/main" val="2961079203"/>
              </p:ext>
            </p:extLst>
          </p:nvPr>
        </p:nvGraphicFramePr>
        <p:xfrm>
          <a:off x="0" y="4648200"/>
          <a:ext cx="9144000" cy="1619915"/>
        </p:xfrm>
        <a:graphic>
          <a:graphicData uri="http://schemas.openxmlformats.org/drawingml/2006/table">
            <a:tbl>
              <a:tblPr firstRow="1" bandRow="1">
                <a:tableStyleId>{5C22544A-7EE6-4342-B048-85BDC9FD1C3A}</a:tableStyleId>
              </a:tblPr>
              <a:tblGrid>
                <a:gridCol w="693221">
                  <a:extLst>
                    <a:ext uri="{9D8B030D-6E8A-4147-A177-3AD203B41FA5}">
                      <a16:colId xmlns:a16="http://schemas.microsoft.com/office/drawing/2014/main" val="20000"/>
                    </a:ext>
                  </a:extLst>
                </a:gridCol>
                <a:gridCol w="297330">
                  <a:extLst>
                    <a:ext uri="{9D8B030D-6E8A-4147-A177-3AD203B41FA5}">
                      <a16:colId xmlns:a16="http://schemas.microsoft.com/office/drawing/2014/main" val="20001"/>
                    </a:ext>
                  </a:extLst>
                </a:gridCol>
                <a:gridCol w="1019482">
                  <a:extLst>
                    <a:ext uri="{9D8B030D-6E8A-4147-A177-3AD203B41FA5}">
                      <a16:colId xmlns:a16="http://schemas.microsoft.com/office/drawing/2014/main" val="20002"/>
                    </a:ext>
                  </a:extLst>
                </a:gridCol>
                <a:gridCol w="705449">
                  <a:extLst>
                    <a:ext uri="{9D8B030D-6E8A-4147-A177-3AD203B41FA5}">
                      <a16:colId xmlns:a16="http://schemas.microsoft.com/office/drawing/2014/main" val="20003"/>
                    </a:ext>
                  </a:extLst>
                </a:gridCol>
                <a:gridCol w="917084">
                  <a:extLst>
                    <a:ext uri="{9D8B030D-6E8A-4147-A177-3AD203B41FA5}">
                      <a16:colId xmlns:a16="http://schemas.microsoft.com/office/drawing/2014/main" val="20004"/>
                    </a:ext>
                  </a:extLst>
                </a:gridCol>
                <a:gridCol w="705449">
                  <a:extLst>
                    <a:ext uri="{9D8B030D-6E8A-4147-A177-3AD203B41FA5}">
                      <a16:colId xmlns:a16="http://schemas.microsoft.com/office/drawing/2014/main" val="20005"/>
                    </a:ext>
                  </a:extLst>
                </a:gridCol>
                <a:gridCol w="846539">
                  <a:extLst>
                    <a:ext uri="{9D8B030D-6E8A-4147-A177-3AD203B41FA5}">
                      <a16:colId xmlns:a16="http://schemas.microsoft.com/office/drawing/2014/main" val="20006"/>
                    </a:ext>
                  </a:extLst>
                </a:gridCol>
                <a:gridCol w="917084">
                  <a:extLst>
                    <a:ext uri="{9D8B030D-6E8A-4147-A177-3AD203B41FA5}">
                      <a16:colId xmlns:a16="http://schemas.microsoft.com/office/drawing/2014/main" val="20007"/>
                    </a:ext>
                  </a:extLst>
                </a:gridCol>
                <a:gridCol w="1058173">
                  <a:extLst>
                    <a:ext uri="{9D8B030D-6E8A-4147-A177-3AD203B41FA5}">
                      <a16:colId xmlns:a16="http://schemas.microsoft.com/office/drawing/2014/main" val="20008"/>
                    </a:ext>
                  </a:extLst>
                </a:gridCol>
                <a:gridCol w="648640">
                  <a:extLst>
                    <a:ext uri="{9D8B030D-6E8A-4147-A177-3AD203B41FA5}">
                      <a16:colId xmlns:a16="http://schemas.microsoft.com/office/drawing/2014/main" val="20009"/>
                    </a:ext>
                  </a:extLst>
                </a:gridCol>
                <a:gridCol w="686909">
                  <a:extLst>
                    <a:ext uri="{9D8B030D-6E8A-4147-A177-3AD203B41FA5}">
                      <a16:colId xmlns:a16="http://schemas.microsoft.com/office/drawing/2014/main" val="20010"/>
                    </a:ext>
                  </a:extLst>
                </a:gridCol>
                <a:gridCol w="648640">
                  <a:extLst>
                    <a:ext uri="{9D8B030D-6E8A-4147-A177-3AD203B41FA5}">
                      <a16:colId xmlns:a16="http://schemas.microsoft.com/office/drawing/2014/main" val="20011"/>
                    </a:ext>
                  </a:extLst>
                </a:gridCol>
              </a:tblGrid>
              <a:tr h="479617">
                <a:tc gridSpan="9">
                  <a:txBody>
                    <a:bodyPr/>
                    <a:lstStyle/>
                    <a:p>
                      <a:endParaRPr kumimoji="1" lang="en-US" altLang="ja-JP" sz="1400" dirty="0">
                        <a:solidFill>
                          <a:schemeClr val="tx1"/>
                        </a:solidFill>
                      </a:endParaRPr>
                    </a:p>
                    <a:p>
                      <a:r>
                        <a:rPr kumimoji="1" lang="ja-JP" altLang="en-US" sz="1400" dirty="0">
                          <a:solidFill>
                            <a:schemeClr val="tx1"/>
                          </a:solidFill>
                        </a:rPr>
                        <a:t>＜ローテイト一例＞</a:t>
                      </a:r>
                      <a:endParaRPr kumimoji="1" lang="en-US" altLang="ja-JP" sz="1400" dirty="0">
                        <a:solidFill>
                          <a:schemeClr val="tx1"/>
                        </a:solidFill>
                      </a:endParaRPr>
                    </a:p>
                  </a:txBody>
                  <a:tcPr marT="25718" marB="25718">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en-US" altLang="ja-JP" sz="1200" dirty="0">
                        <a:solidFill>
                          <a:schemeClr val="tx1"/>
                        </a:solidFill>
                      </a:endParaRPr>
                    </a:p>
                  </a:txBody>
                  <a:tcPr>
                    <a:noFill/>
                  </a:tcPr>
                </a:tc>
                <a:tc hMerge="1">
                  <a:txBody>
                    <a:bodyPr/>
                    <a:lstStyle/>
                    <a:p>
                      <a:endParaRPr kumimoji="1" lang="ja-JP" altLang="en-US"/>
                    </a:p>
                  </a:txBody>
                  <a:tcPr/>
                </a:tc>
                <a:tc gridSpan="3">
                  <a:txBody>
                    <a:bodyPr/>
                    <a:lstStyle/>
                    <a:p>
                      <a:endParaRPr kumimoji="1" lang="ja-JP" altLang="en-US" dirty="0"/>
                    </a:p>
                  </a:txBody>
                  <a:tcPr marT="25718" marB="25718">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70149">
                <a:tc>
                  <a:txBody>
                    <a:bodyPr/>
                    <a:lstStyle/>
                    <a:p>
                      <a:pPr algn="ctr"/>
                      <a:r>
                        <a:rPr kumimoji="1" lang="en-US" altLang="ja-JP" sz="1600" dirty="0">
                          <a:effectLst>
                            <a:outerShdw blurRad="38100" dist="38100" dir="2700000" algn="tl">
                              <a:srgbClr val="000000">
                                <a:alpha val="43137"/>
                              </a:srgbClr>
                            </a:outerShdw>
                          </a:effectLst>
                        </a:rPr>
                        <a:t>1</a:t>
                      </a:r>
                      <a:r>
                        <a:rPr kumimoji="1" lang="ja-JP" altLang="en-US" sz="1600" dirty="0">
                          <a:effectLst>
                            <a:outerShdw blurRad="38100" dist="38100" dir="2700000" algn="tl">
                              <a:srgbClr val="000000">
                                <a:alpha val="43137"/>
                              </a:srgbClr>
                            </a:outerShdw>
                          </a:effectLst>
                        </a:rPr>
                        <a:t>年次</a:t>
                      </a:r>
                    </a:p>
                  </a:txBody>
                  <a:tcPr marL="121920" marR="121920" marT="34290" marB="34290" anchor="ctr">
                    <a:solidFill>
                      <a:schemeClr val="bg1">
                        <a:lumMod val="95000"/>
                      </a:schemeClr>
                    </a:solidFill>
                  </a:tcPr>
                </a:tc>
                <a:tc>
                  <a:txBody>
                    <a:bodyPr/>
                    <a:lstStyle/>
                    <a:p>
                      <a:pPr algn="ctr"/>
                      <a:r>
                        <a:rPr kumimoji="1" lang="ja-JP" altLang="en-US" sz="1600" dirty="0"/>
                        <a:t>＊</a:t>
                      </a:r>
                    </a:p>
                  </a:txBody>
                  <a:tcPr marL="121920" marR="121920" marT="34290" marB="34290" anchor="ctr">
                    <a:solidFill>
                      <a:srgbClr val="FFC000"/>
                    </a:solidFill>
                  </a:tcPr>
                </a:tc>
                <a:tc>
                  <a:txBody>
                    <a:bodyPr/>
                    <a:lstStyle/>
                    <a:p>
                      <a:pPr algn="ctr"/>
                      <a:r>
                        <a:rPr kumimoji="1" lang="ja-JP" altLang="en-US" sz="1100" b="0" dirty="0"/>
                        <a:t>内科</a:t>
                      </a:r>
                      <a:endParaRPr kumimoji="1" lang="en-US" altLang="ja-JP" sz="1000" b="0" dirty="0"/>
                    </a:p>
                    <a:p>
                      <a:pPr algn="ctr"/>
                      <a:r>
                        <a:rPr kumimoji="1" lang="en-US" altLang="ja-JP" sz="1400" dirty="0"/>
                        <a:t>2</a:t>
                      </a:r>
                      <a:r>
                        <a:rPr kumimoji="1" lang="ja-JP" altLang="en-US" sz="1400" dirty="0"/>
                        <a:t>ヶ月</a:t>
                      </a:r>
                    </a:p>
                  </a:txBody>
                  <a:tcPr marL="121920" marR="121920" marT="34290" marB="34290" anchor="ctr">
                    <a:solidFill>
                      <a:srgbClr val="FFCCCC"/>
                    </a:solidFill>
                  </a:tcPr>
                </a:tc>
                <a:tc gridSpan="3">
                  <a:txBody>
                    <a:bodyPr/>
                    <a:lstStyle/>
                    <a:p>
                      <a:pPr algn="ctr"/>
                      <a:r>
                        <a:rPr kumimoji="1" lang="ja-JP" altLang="en-US" sz="1200" dirty="0">
                          <a:solidFill>
                            <a:schemeClr val="tx1"/>
                          </a:solidFill>
                        </a:rPr>
                        <a:t>救急集中治療科</a:t>
                      </a:r>
                      <a:endParaRPr kumimoji="1" lang="en-US" altLang="ja-JP" sz="1200" dirty="0">
                        <a:solidFill>
                          <a:schemeClr val="tx1"/>
                        </a:solidFill>
                      </a:endParaRPr>
                    </a:p>
                    <a:p>
                      <a:pPr algn="ctr"/>
                      <a:r>
                        <a:rPr kumimoji="1" lang="en-US" altLang="ja-JP" sz="1400" dirty="0">
                          <a:solidFill>
                            <a:schemeClr val="tx1"/>
                          </a:solidFill>
                        </a:rPr>
                        <a:t>3</a:t>
                      </a:r>
                      <a:r>
                        <a:rPr kumimoji="1" lang="ja-JP" altLang="en-US" sz="1400" dirty="0">
                          <a:solidFill>
                            <a:schemeClr val="tx1"/>
                          </a:solidFill>
                        </a:rPr>
                        <a:t>ヶ月</a:t>
                      </a:r>
                    </a:p>
                  </a:txBody>
                  <a:tcPr marL="121920" marR="121920" marT="34290" marB="34290" anchor="ctr">
                    <a:solidFill>
                      <a:srgbClr val="FFFF00"/>
                    </a:solidFill>
                  </a:tcPr>
                </a:tc>
                <a:tc hMerge="1">
                  <a:txBody>
                    <a:bodyPr/>
                    <a:lstStyle/>
                    <a:p>
                      <a:pPr algn="ctr"/>
                      <a:endParaRPr kumimoji="1" lang="ja-JP" altLang="en-US" sz="1600" dirty="0"/>
                    </a:p>
                  </a:txBody>
                  <a:tcPr marL="121920" marR="121920" marT="34290" marB="34290" anchor="ctr">
                    <a:solidFill>
                      <a:srgbClr val="FFCCCC"/>
                    </a:solidFill>
                  </a:tcPr>
                </a:tc>
                <a:tc hMerge="1">
                  <a:txBody>
                    <a:bodyPr/>
                    <a:lstStyle/>
                    <a:p>
                      <a:pPr algn="ctr"/>
                      <a:endParaRPr kumimoji="1" lang="ja-JP" altLang="en-US" sz="1600" dirty="0">
                        <a:solidFill>
                          <a:schemeClr val="tx1"/>
                        </a:solidFill>
                      </a:endParaRPr>
                    </a:p>
                  </a:txBody>
                  <a:tcPr marL="121920" marR="121920" marT="34290" marB="34290" anchor="ctr"/>
                </a:tc>
                <a:tc gridSpan="2">
                  <a:txBody>
                    <a:bodyPr/>
                    <a:lstStyle/>
                    <a:p>
                      <a:pPr algn="ctr"/>
                      <a:r>
                        <a:rPr kumimoji="1" lang="ja-JP" altLang="en-US" sz="1050" b="0" dirty="0"/>
                        <a:t>内科</a:t>
                      </a:r>
                      <a:endParaRPr kumimoji="1" lang="en-US" altLang="ja-JP" sz="900" b="0" dirty="0"/>
                    </a:p>
                    <a:p>
                      <a:pPr algn="ctr"/>
                      <a:r>
                        <a:rPr kumimoji="1" lang="en-US" altLang="ja-JP" sz="1200" dirty="0"/>
                        <a:t>2</a:t>
                      </a:r>
                      <a:r>
                        <a:rPr kumimoji="1" lang="ja-JP" altLang="en-US" sz="1200" dirty="0"/>
                        <a:t>ヶ月</a:t>
                      </a:r>
                    </a:p>
                  </a:txBody>
                  <a:tcPr marL="121920" marR="121920" marT="34290" marB="34290" anchor="ctr">
                    <a:solidFill>
                      <a:srgbClr val="FFCCCC"/>
                    </a:solidFill>
                  </a:tcPr>
                </a:tc>
                <a:tc hMerge="1">
                  <a:txBody>
                    <a:bodyPr/>
                    <a:lstStyle/>
                    <a:p>
                      <a:pPr algn="ctr"/>
                      <a:endParaRPr kumimoji="1" lang="ja-JP" altLang="en-US" sz="1600" dirty="0"/>
                    </a:p>
                  </a:txBody>
                  <a:tcPr marL="121920" marR="121920" marT="34290" marB="34290" anchor="ctr">
                    <a:solidFill>
                      <a:srgbClr val="FFCCCC"/>
                    </a:solidFill>
                  </a:tcPr>
                </a:tc>
                <a:tc>
                  <a:txBody>
                    <a:bodyPr/>
                    <a:lstStyle/>
                    <a:p>
                      <a:pPr algn="ctr"/>
                      <a:r>
                        <a:rPr kumimoji="1" lang="ja-JP" altLang="en-US" sz="1400" dirty="0"/>
                        <a:t>外科</a:t>
                      </a:r>
                      <a:endParaRPr kumimoji="1" lang="en-US" altLang="ja-JP" sz="1400" dirty="0"/>
                    </a:p>
                    <a:p>
                      <a:pPr algn="ctr"/>
                      <a:r>
                        <a:rPr kumimoji="1" lang="ja-JP" altLang="en-US" sz="1400" dirty="0"/>
                        <a:t>２ヶ月</a:t>
                      </a:r>
                    </a:p>
                  </a:txBody>
                  <a:tcPr marL="121920" marR="121920" marT="34290" marB="34290" anchor="ctr">
                    <a:solidFill>
                      <a:srgbClr val="A7F7F5"/>
                    </a:solidFill>
                  </a:tcPr>
                </a:tc>
                <a:tc gridSpan="2">
                  <a:txBody>
                    <a:bodyPr/>
                    <a:lstStyle/>
                    <a:p>
                      <a:pPr algn="ctr"/>
                      <a:r>
                        <a:rPr kumimoji="1" lang="ja-JP" altLang="en-US" sz="1100" b="0" dirty="0"/>
                        <a:t>内科</a:t>
                      </a:r>
                      <a:endParaRPr kumimoji="1" lang="en-US" altLang="ja-JP" sz="1000" b="0" dirty="0"/>
                    </a:p>
                    <a:p>
                      <a:pPr algn="ctr"/>
                      <a:r>
                        <a:rPr kumimoji="1" lang="en-US" altLang="ja-JP" sz="1400" dirty="0"/>
                        <a:t>2</a:t>
                      </a:r>
                      <a:r>
                        <a:rPr kumimoji="1" lang="ja-JP" altLang="en-US" sz="1400" dirty="0"/>
                        <a:t>ヶ月</a:t>
                      </a:r>
                    </a:p>
                  </a:txBody>
                  <a:tcPr marL="121920" marR="121920" marT="34290" marB="34290" anchor="ctr">
                    <a:solidFill>
                      <a:srgbClr val="FFCCCC"/>
                    </a:solidFill>
                  </a:tcPr>
                </a:tc>
                <a:tc hMerge="1">
                  <a:txBody>
                    <a:bodyPr/>
                    <a:lstStyle/>
                    <a:p>
                      <a:endParaRPr kumimoji="1" lang="ja-JP" altLang="en-US"/>
                    </a:p>
                  </a:txBody>
                  <a:tcPr/>
                </a:tc>
                <a:tc>
                  <a:txBody>
                    <a:bodyPr/>
                    <a:lstStyle/>
                    <a:p>
                      <a:pPr algn="ctr"/>
                      <a:r>
                        <a:rPr kumimoji="1" lang="ja-JP" altLang="en-US" sz="1050" dirty="0"/>
                        <a:t>選択科</a:t>
                      </a:r>
                      <a:endParaRPr kumimoji="1" lang="en-US" altLang="ja-JP" sz="1050" dirty="0"/>
                    </a:p>
                    <a:p>
                      <a:pPr algn="ctr"/>
                      <a:r>
                        <a:rPr kumimoji="1" lang="en-US" altLang="ja-JP" sz="1200" dirty="0"/>
                        <a:t>1</a:t>
                      </a:r>
                      <a:r>
                        <a:rPr kumimoji="1" lang="ja-JP" altLang="en-US" sz="1200" dirty="0"/>
                        <a:t>ヶ月</a:t>
                      </a:r>
                    </a:p>
                  </a:txBody>
                  <a:tcPr marL="121920" marR="121920" marT="34290" marB="34290" anchor="ctr">
                    <a:solidFill>
                      <a:srgbClr val="CCECFF"/>
                    </a:solidFill>
                  </a:tcPr>
                </a:tc>
                <a:extLst>
                  <a:ext uri="{0D108BD9-81ED-4DB2-BD59-A6C34878D82A}">
                    <a16:rowId xmlns:a16="http://schemas.microsoft.com/office/drawing/2014/main" val="10001"/>
                  </a:ext>
                </a:extLst>
              </a:tr>
              <a:tr h="570149">
                <a:tc>
                  <a:txBody>
                    <a:bodyPr/>
                    <a:lstStyle/>
                    <a:p>
                      <a:pPr algn="ctr"/>
                      <a:r>
                        <a:rPr kumimoji="1" lang="en-US" altLang="ja-JP" sz="1600" dirty="0">
                          <a:effectLst>
                            <a:outerShdw blurRad="38100" dist="38100" dir="2700000" algn="tl">
                              <a:srgbClr val="000000">
                                <a:alpha val="43137"/>
                              </a:srgbClr>
                            </a:outerShdw>
                          </a:effectLst>
                        </a:rPr>
                        <a:t>2</a:t>
                      </a:r>
                      <a:r>
                        <a:rPr kumimoji="1" lang="ja-JP" altLang="en-US" sz="1600" dirty="0">
                          <a:effectLst>
                            <a:outerShdw blurRad="38100" dist="38100" dir="2700000" algn="tl">
                              <a:srgbClr val="000000">
                                <a:alpha val="43137"/>
                              </a:srgbClr>
                            </a:outerShdw>
                          </a:effectLst>
                        </a:rPr>
                        <a:t>年次</a:t>
                      </a:r>
                    </a:p>
                  </a:txBody>
                  <a:tcPr marT="25718" marB="25718" anchor="ctr">
                    <a:solidFill>
                      <a:schemeClr val="bg1">
                        <a:lumMod val="95000"/>
                      </a:schemeClr>
                    </a:solidFill>
                  </a:tcPr>
                </a:tc>
                <a:tc gridSpan="3">
                  <a:txBody>
                    <a:bodyPr/>
                    <a:lstStyle/>
                    <a:p>
                      <a:pPr algn="ctr"/>
                      <a:r>
                        <a:rPr kumimoji="1" lang="ja-JP" altLang="en-US" sz="1400" dirty="0"/>
                        <a:t>産婦人科</a:t>
                      </a:r>
                      <a:endParaRPr kumimoji="1" lang="en-US" altLang="ja-JP" sz="1400" dirty="0"/>
                    </a:p>
                    <a:p>
                      <a:pPr algn="ctr"/>
                      <a:r>
                        <a:rPr kumimoji="1" lang="en-US" altLang="ja-JP" sz="1600" dirty="0"/>
                        <a:t>3</a:t>
                      </a:r>
                      <a:r>
                        <a:rPr kumimoji="1" lang="ja-JP" altLang="en-US" sz="1600" dirty="0"/>
                        <a:t>ヶ月</a:t>
                      </a:r>
                      <a:endParaRPr kumimoji="1" lang="ja-JP" altLang="en-US" sz="1600" b="0" dirty="0"/>
                    </a:p>
                  </a:txBody>
                  <a:tcPr marT="25718" marB="25718" anchor="ctr">
                    <a:solidFill>
                      <a:srgbClr val="FFCCFF"/>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dirty="0"/>
                        <a:t>選択科</a:t>
                      </a:r>
                      <a:endParaRPr kumimoji="1" lang="en-US" altLang="ja-JP" sz="1200" dirty="0"/>
                    </a:p>
                    <a:p>
                      <a:pPr algn="ctr"/>
                      <a:r>
                        <a:rPr kumimoji="1" lang="ja-JP" altLang="en-US" sz="1200" dirty="0"/>
                        <a:t>１ヶ月</a:t>
                      </a:r>
                      <a:endParaRPr kumimoji="1" lang="ja-JP" altLang="en-US" sz="1400" dirty="0"/>
                    </a:p>
                  </a:txBody>
                  <a:tcPr marT="25718" marB="25718" anchor="ctr">
                    <a:solidFill>
                      <a:srgbClr val="CCECFF"/>
                    </a:solidFill>
                  </a:tcPr>
                </a:tc>
                <a:tc>
                  <a:txBody>
                    <a:bodyPr/>
                    <a:lstStyle/>
                    <a:p>
                      <a:pPr algn="ctr"/>
                      <a:r>
                        <a:rPr kumimoji="1" lang="ja-JP" altLang="en-US" sz="1200" dirty="0"/>
                        <a:t>選択科１ヶ月</a:t>
                      </a:r>
                    </a:p>
                  </a:txBody>
                  <a:tcPr marT="25718" marB="25718" anchor="ctr">
                    <a:solidFill>
                      <a:srgbClr val="CCECFF"/>
                    </a:solidFill>
                  </a:tcPr>
                </a:tc>
                <a:tc>
                  <a:txBody>
                    <a:bodyPr/>
                    <a:lstStyle/>
                    <a:p>
                      <a:pPr algn="ctr"/>
                      <a:r>
                        <a:rPr kumimoji="1" lang="ja-JP" altLang="en-US" sz="1400" dirty="0"/>
                        <a:t>精神科</a:t>
                      </a:r>
                      <a:endParaRPr kumimoji="1" lang="en-US" altLang="ja-JP" sz="1400" dirty="0"/>
                    </a:p>
                    <a:p>
                      <a:pPr algn="ctr"/>
                      <a:r>
                        <a:rPr kumimoji="1" lang="en-US" altLang="ja-JP" sz="1600" dirty="0"/>
                        <a:t>1</a:t>
                      </a:r>
                      <a:r>
                        <a:rPr kumimoji="1" lang="ja-JP" altLang="en-US" sz="1600" dirty="0"/>
                        <a:t>ヶ月</a:t>
                      </a:r>
                    </a:p>
                  </a:txBody>
                  <a:tcPr marT="25718" marB="25718" anchor="ctr">
                    <a:solidFill>
                      <a:srgbClr val="E6E7B1"/>
                    </a:solidFill>
                  </a:tcPr>
                </a:tc>
                <a:tc>
                  <a:txBody>
                    <a:bodyPr/>
                    <a:lstStyle/>
                    <a:p>
                      <a:pPr algn="ctr"/>
                      <a:r>
                        <a:rPr kumimoji="1" lang="ja-JP" altLang="en-US" sz="1400" dirty="0"/>
                        <a:t>地域</a:t>
                      </a:r>
                      <a:endParaRPr kumimoji="1" lang="en-US" altLang="ja-JP" sz="1400" dirty="0"/>
                    </a:p>
                    <a:p>
                      <a:pPr algn="ctr"/>
                      <a:r>
                        <a:rPr kumimoji="1" lang="en-US" altLang="ja-JP" sz="1600" dirty="0"/>
                        <a:t>1</a:t>
                      </a:r>
                      <a:r>
                        <a:rPr kumimoji="1" lang="ja-JP" altLang="en-US" sz="1600" dirty="0"/>
                        <a:t>ヶ月</a:t>
                      </a:r>
                    </a:p>
                  </a:txBody>
                  <a:tcPr marT="25718" marB="25718" anchor="ctr">
                    <a:solidFill>
                      <a:srgbClr val="92D050"/>
                    </a:solidFill>
                  </a:tcPr>
                </a:tc>
                <a:tc>
                  <a:txBody>
                    <a:bodyPr/>
                    <a:lstStyle/>
                    <a:p>
                      <a:pPr algn="ctr"/>
                      <a:r>
                        <a:rPr kumimoji="1" lang="ja-JP" altLang="en-US" sz="1400" dirty="0"/>
                        <a:t>麻酔科</a:t>
                      </a:r>
                      <a:endParaRPr kumimoji="1" lang="en-US" altLang="ja-JP" sz="1400" dirty="0"/>
                    </a:p>
                    <a:p>
                      <a:pPr algn="ctr"/>
                      <a:r>
                        <a:rPr kumimoji="1" lang="en-US" altLang="ja-JP" sz="1600" dirty="0"/>
                        <a:t>2</a:t>
                      </a:r>
                      <a:r>
                        <a:rPr kumimoji="1" lang="ja-JP" altLang="en-US" sz="1600" dirty="0"/>
                        <a:t>ヶ月</a:t>
                      </a:r>
                    </a:p>
                  </a:txBody>
                  <a:tcPr marT="25718" marB="25718" anchor="ctr">
                    <a:solidFill>
                      <a:srgbClr val="99FFCC"/>
                    </a:solidFill>
                  </a:tcPr>
                </a:tc>
                <a:tc>
                  <a:txBody>
                    <a:bodyPr/>
                    <a:lstStyle/>
                    <a:p>
                      <a:pPr algn="ctr"/>
                      <a:r>
                        <a:rPr kumimoji="1" lang="ja-JP" altLang="en-US" sz="1200" dirty="0"/>
                        <a:t>小児科</a:t>
                      </a:r>
                      <a:endParaRPr kumimoji="1" lang="en-US" altLang="ja-JP" sz="1200" dirty="0"/>
                    </a:p>
                    <a:p>
                      <a:pPr algn="ctr"/>
                      <a:r>
                        <a:rPr kumimoji="1" lang="ja-JP" altLang="en-US" sz="1200" dirty="0"/>
                        <a:t>１ヶ月</a:t>
                      </a:r>
                    </a:p>
                  </a:txBody>
                  <a:tcPr marT="25718" marB="25718" anchor="ctr">
                    <a:solidFill>
                      <a:srgbClr val="66CCFF"/>
                    </a:solidFill>
                  </a:tcPr>
                </a:tc>
                <a:tc>
                  <a:txBody>
                    <a:bodyPr/>
                    <a:lstStyle/>
                    <a:p>
                      <a:pPr algn="ctr"/>
                      <a:r>
                        <a:rPr kumimoji="1" lang="ja-JP" altLang="en-US" sz="900" dirty="0"/>
                        <a:t>新生児科</a:t>
                      </a:r>
                      <a:endParaRPr kumimoji="1" lang="en-US" altLang="ja-JP" sz="900" dirty="0"/>
                    </a:p>
                    <a:p>
                      <a:pPr algn="ctr"/>
                      <a:r>
                        <a:rPr kumimoji="1" lang="ja-JP" altLang="en-US" sz="1000" dirty="0"/>
                        <a:t>１ヶ月</a:t>
                      </a:r>
                    </a:p>
                  </a:txBody>
                  <a:tcPr marT="25718" marB="25718" anchor="ctr">
                    <a:solidFill>
                      <a:srgbClr val="FFCC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選択科１ヶ月</a:t>
                      </a:r>
                    </a:p>
                  </a:txBody>
                  <a:tcPr marT="25718" marB="25718" anchor="ctr">
                    <a:solidFill>
                      <a:srgbClr val="CCECFF"/>
                    </a:solidFill>
                  </a:tcPr>
                </a:tc>
                <a:extLst>
                  <a:ext uri="{0D108BD9-81ED-4DB2-BD59-A6C34878D82A}">
                    <a16:rowId xmlns:a16="http://schemas.microsoft.com/office/drawing/2014/main" val="10002"/>
                  </a:ext>
                </a:extLst>
              </a:tr>
            </a:tbl>
          </a:graphicData>
        </a:graphic>
      </p:graphicFrame>
      <p:sp>
        <p:nvSpPr>
          <p:cNvPr id="11" name="テキスト ボックス 10">
            <a:extLst>
              <a:ext uri="{FF2B5EF4-FFF2-40B4-BE49-F238E27FC236}">
                <a16:creationId xmlns:a16="http://schemas.microsoft.com/office/drawing/2014/main" id="{A75E2FF6-ECCB-4A58-A494-B1DAA320A9C1}"/>
              </a:ext>
            </a:extLst>
          </p:cNvPr>
          <p:cNvSpPr txBox="1"/>
          <p:nvPr/>
        </p:nvSpPr>
        <p:spPr>
          <a:xfrm>
            <a:off x="515730" y="6279703"/>
            <a:ext cx="7008598" cy="461665"/>
          </a:xfrm>
          <a:prstGeom prst="rect">
            <a:avLst/>
          </a:prstGeom>
          <a:noFill/>
        </p:spPr>
        <p:txBody>
          <a:bodyPr wrap="square" rtlCol="0">
            <a:spAutoFit/>
          </a:bodyPr>
          <a:lstStyle/>
          <a:p>
            <a:r>
              <a:rPr kumimoji="1" lang="ja-JP" altLang="en-US" sz="1200" dirty="0">
                <a:latin typeface="+mn-ea"/>
                <a:ea typeface="+mn-ea"/>
              </a:rPr>
              <a:t>＊</a:t>
            </a:r>
            <a:r>
              <a:rPr lang="ja-JP" altLang="en-US" sz="1200" dirty="0">
                <a:latin typeface="+mn-ea"/>
                <a:ea typeface="+mn-ea"/>
              </a:rPr>
              <a:t>はオリエンテーションとコメディカル研修</a:t>
            </a:r>
            <a:endParaRPr lang="en-US" altLang="ja-JP" sz="1200" dirty="0">
              <a:latin typeface="+mn-ea"/>
              <a:ea typeface="+mn-ea"/>
            </a:endParaRPr>
          </a:p>
          <a:p>
            <a:r>
              <a:rPr lang="en-US" altLang="ja-JP" sz="1200" dirty="0">
                <a:latin typeface="ＭＳ Ｐゴシック 本文"/>
              </a:rPr>
              <a:t>※</a:t>
            </a:r>
            <a:r>
              <a:rPr lang="ja-JP" altLang="en-US" sz="1200" dirty="0">
                <a:latin typeface="ＭＳ Ｐゴシック 本文"/>
              </a:rPr>
              <a:t>内科のローテイト時期は、１年次４か月必須、２年次２ヵ月必須など変更になる可能性があります</a:t>
            </a:r>
            <a:endParaRPr kumimoji="1" lang="ja-JP" altLang="en-US" sz="1200" dirty="0">
              <a:latin typeface="+mn-ea"/>
              <a:ea typeface="+mn-ea"/>
            </a:endParaRPr>
          </a:p>
        </p:txBody>
      </p:sp>
      <p:sp>
        <p:nvSpPr>
          <p:cNvPr id="7" name="吹き出し: 角を丸めた四角形 6">
            <a:extLst>
              <a:ext uri="{FF2B5EF4-FFF2-40B4-BE49-F238E27FC236}">
                <a16:creationId xmlns:a16="http://schemas.microsoft.com/office/drawing/2014/main" id="{4B27F278-1E2F-43DD-9106-15C58AC63A72}"/>
              </a:ext>
            </a:extLst>
          </p:cNvPr>
          <p:cNvSpPr/>
          <p:nvPr/>
        </p:nvSpPr>
        <p:spPr bwMode="auto">
          <a:xfrm>
            <a:off x="7092280" y="4312263"/>
            <a:ext cx="1512168" cy="772921"/>
          </a:xfrm>
          <a:prstGeom prst="wedgeRoundRectCallout">
            <a:avLst>
              <a:gd name="adj1" fmla="val -18758"/>
              <a:gd name="adj2" fmla="val 74258"/>
              <a:gd name="adj3" fmla="val 16667"/>
            </a:avLst>
          </a:prstGeom>
          <a:solidFill>
            <a:srgbClr val="FFCCCC"/>
          </a:solidFill>
          <a:ln w="6350" algn="ctr">
            <a:solidFill>
              <a:schemeClr val="tx1"/>
            </a:solidFill>
            <a:round/>
            <a:headEnd/>
            <a:tailEnd/>
          </a:ln>
          <a:effectLst/>
        </p:spPr>
        <p:txBody>
          <a:bodyPr wrap="none" lIns="18000" tIns="0" rIns="18000" bIns="0" rtlCol="0" anchor="ctr"/>
          <a:lstStyle/>
          <a:p>
            <a:r>
              <a:rPr kumimoji="1" lang="ja-JP" altLang="en-US" sz="1100" dirty="0">
                <a:latin typeface="HGP創英角ｺﾞｼｯｸUB" pitchFamily="50" charset="-128"/>
                <a:ea typeface="HGP創英角ｺﾞｼｯｸUB" pitchFamily="50" charset="-128"/>
              </a:rPr>
              <a:t>希望者は最後の</a:t>
            </a:r>
            <a:endParaRPr kumimoji="1" lang="en-US" altLang="ja-JP" sz="1100" dirty="0">
              <a:latin typeface="HGP創英角ｺﾞｼｯｸUB" pitchFamily="50" charset="-128"/>
              <a:ea typeface="HGP創英角ｺﾞｼｯｸUB" pitchFamily="50" charset="-128"/>
            </a:endParaRPr>
          </a:p>
          <a:p>
            <a:r>
              <a:rPr kumimoji="1" lang="ja-JP" altLang="en-US" sz="1100" dirty="0">
                <a:latin typeface="HGP創英角ｺﾞｼｯｸUB" pitchFamily="50" charset="-128"/>
                <a:ea typeface="HGP創英角ｺﾞｼｯｸUB" pitchFamily="50" charset="-128"/>
              </a:rPr>
              <a:t>内科２ヵ月を</a:t>
            </a:r>
            <a:r>
              <a:rPr kumimoji="1" lang="en-US" altLang="ja-JP" sz="1100" dirty="0">
                <a:latin typeface="HGP創英角ｺﾞｼｯｸUB" pitchFamily="50" charset="-128"/>
                <a:ea typeface="HGP創英角ｺﾞｼｯｸUB" pitchFamily="50" charset="-128"/>
              </a:rPr>
              <a:t>1</a:t>
            </a:r>
            <a:r>
              <a:rPr kumimoji="1" lang="ja-JP" altLang="en-US" sz="1100" dirty="0">
                <a:latin typeface="HGP創英角ｺﾞｼｯｸUB" pitchFamily="50" charset="-128"/>
                <a:ea typeface="HGP創英角ｺﾞｼｯｸUB" pitchFamily="50" charset="-128"/>
              </a:rPr>
              <a:t>ヵ月</a:t>
            </a:r>
            <a:r>
              <a:rPr kumimoji="1" lang="en-US" altLang="ja-JP" sz="1100" dirty="0">
                <a:latin typeface="HGP創英角ｺﾞｼｯｸUB" pitchFamily="50" charset="-128"/>
                <a:ea typeface="HGP創英角ｺﾞｼｯｸUB" pitchFamily="50" charset="-128"/>
              </a:rPr>
              <a:t>×2</a:t>
            </a:r>
          </a:p>
          <a:p>
            <a:r>
              <a:rPr kumimoji="1" lang="ja-JP" altLang="en-US" sz="1100" dirty="0">
                <a:latin typeface="HGP創英角ｺﾞｼｯｸUB" pitchFamily="50" charset="-128"/>
                <a:ea typeface="HGP創英角ｺﾞｼｯｸUB" pitchFamily="50" charset="-128"/>
              </a:rPr>
              <a:t>にすることもできます</a:t>
            </a:r>
          </a:p>
        </p:txBody>
      </p:sp>
    </p:spTree>
    <p:extLst>
      <p:ext uri="{BB962C8B-B14F-4D97-AF65-F5344CB8AC3E}">
        <p14:creationId xmlns:p14="http://schemas.microsoft.com/office/powerpoint/2010/main" val="1402274843"/>
      </p:ext>
    </p:extLst>
  </p:cSld>
  <p:clrMapOvr>
    <a:masterClrMapping/>
  </p:clrMapOvr>
</p:sld>
</file>

<file path=ppt/theme/theme1.xml><?xml version="1.0" encoding="utf-8"?>
<a:theme xmlns:a="http://schemas.openxmlformats.org/drawingml/2006/main" name="臨床研修パンフ">
  <a:themeElements>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CCFF"/>
        </a:solidFill>
        <a:ln w="6350" algn="ctr">
          <a:noFill/>
          <a:round/>
          <a:headEnd/>
          <a:tailEnd/>
        </a:ln>
        <a:effectLst>
          <a:innerShdw blurRad="63500" dist="50800" dir="18900000">
            <a:prstClr val="black">
              <a:alpha val="50000"/>
            </a:prstClr>
          </a:innerShdw>
        </a:effectLst>
      </a:spPr>
      <a:bodyPr wrap="none" lIns="18000" tIns="0" rIns="18000" bIns="0" anchor="ctr"/>
      <a:lstStyle>
        <a:defPPr>
          <a:defRPr sz="2000" dirty="0" smtClean="0">
            <a:latin typeface="HGP創英角ｺﾞｼｯｸUB" pitchFamily="50" charset="-128"/>
            <a:ea typeface="HGP創英角ｺﾞｼｯｸUB" pitchFamily="50" charset="-128"/>
          </a:defRPr>
        </a:defPPr>
      </a:lstStyle>
    </a:spDef>
    <a:lnDef>
      <a:spPr bwMode="auto">
        <a:xfrm>
          <a:off x="0" y="0"/>
          <a:ext cx="1" cy="1"/>
        </a:xfrm>
        <a:custGeom>
          <a:avLst/>
          <a:gdLst/>
          <a:ahLst/>
          <a:cxnLst/>
          <a:rect l="0" t="0" r="0" b="0"/>
          <a:pathLst/>
        </a:custGeom>
        <a:noFill/>
        <a:ln w="38100" cap="flat" cmpd="sng" algn="ctr">
          <a:no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HGPｺﾞｼｯｸE" pitchFamily="50" charset="-128"/>
          </a:defRPr>
        </a:defPPr>
      </a:lstStyle>
    </a:ln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臨床研修パンフ</Template>
  <TotalTime>6742</TotalTime>
  <Words>1067</Words>
  <Application>Microsoft Office PowerPoint</Application>
  <PresentationFormat>画面に合わせる (4:3)</PresentationFormat>
  <Paragraphs>158</Paragraphs>
  <Slides>3</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1" baseType="lpstr">
      <vt:lpstr>HGPｺﾞｼｯｸE</vt:lpstr>
      <vt:lpstr>HGP創英角ｺﾞｼｯｸUB</vt:lpstr>
      <vt:lpstr>ＭＳ Ｐゴシック</vt:lpstr>
      <vt:lpstr>ＭＳ Ｐゴシック 本文</vt:lpstr>
      <vt:lpstr>ＭＳ Ｐ明朝</vt:lpstr>
      <vt:lpstr>Arial</vt:lpstr>
      <vt:lpstr>臨床研修パンフ</vt:lpstr>
      <vt:lpstr>Photo Editor 写真</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人事・給与係</dc:creator>
  <cp:lastModifiedBy>海老澤竜哉</cp:lastModifiedBy>
  <cp:revision>372</cp:revision>
  <cp:lastPrinted>2023-05-09T02:06:46Z</cp:lastPrinted>
  <dcterms:created xsi:type="dcterms:W3CDTF">2010-07-15T02:57:44Z</dcterms:created>
  <dcterms:modified xsi:type="dcterms:W3CDTF">2024-05-31T01:51:15Z</dcterms:modified>
</cp:coreProperties>
</file>